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4584" r:id="rId2"/>
  </p:sldMasterIdLst>
  <p:notesMasterIdLst>
    <p:notesMasterId r:id="rId46"/>
  </p:notesMasterIdLst>
  <p:handoutMasterIdLst>
    <p:handoutMasterId r:id="rId47"/>
  </p:handoutMasterIdLst>
  <p:sldIdLst>
    <p:sldId id="256" r:id="rId3"/>
    <p:sldId id="1783" r:id="rId4"/>
    <p:sldId id="1780" r:id="rId5"/>
    <p:sldId id="1781" r:id="rId6"/>
    <p:sldId id="1782" r:id="rId7"/>
    <p:sldId id="1786" r:id="rId8"/>
    <p:sldId id="1693" r:id="rId9"/>
    <p:sldId id="1755" r:id="rId10"/>
    <p:sldId id="1756" r:id="rId11"/>
    <p:sldId id="1792" r:id="rId12"/>
    <p:sldId id="1699" r:id="rId13"/>
    <p:sldId id="1733" r:id="rId14"/>
    <p:sldId id="1757" r:id="rId15"/>
    <p:sldId id="1694" r:id="rId16"/>
    <p:sldId id="1762" r:id="rId17"/>
    <p:sldId id="1763" r:id="rId18"/>
    <p:sldId id="1713" r:id="rId19"/>
    <p:sldId id="1745" r:id="rId20"/>
    <p:sldId id="1722" r:id="rId21"/>
    <p:sldId id="1779" r:id="rId22"/>
    <p:sldId id="1771" r:id="rId23"/>
    <p:sldId id="1734" r:id="rId24"/>
    <p:sldId id="1747" r:id="rId25"/>
    <p:sldId id="1685" r:id="rId26"/>
    <p:sldId id="1778" r:id="rId27"/>
    <p:sldId id="1770" r:id="rId28"/>
    <p:sldId id="1725" r:id="rId29"/>
    <p:sldId id="1753" r:id="rId30"/>
    <p:sldId id="1793" r:id="rId31"/>
    <p:sldId id="1794" r:id="rId32"/>
    <p:sldId id="1795" r:id="rId33"/>
    <p:sldId id="1799" r:id="rId34"/>
    <p:sldId id="1765" r:id="rId35"/>
    <p:sldId id="1749" r:id="rId36"/>
    <p:sldId id="1766" r:id="rId37"/>
    <p:sldId id="1767" r:id="rId38"/>
    <p:sldId id="1769" r:id="rId39"/>
    <p:sldId id="1791" r:id="rId40"/>
    <p:sldId id="1750" r:id="rId41"/>
    <p:sldId id="1803" r:id="rId42"/>
    <p:sldId id="1796" r:id="rId43"/>
    <p:sldId id="1784" r:id="rId44"/>
    <p:sldId id="1804" r:id="rId45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C50A70-E24F-433E-A5B6-0ED1D1329469}">
          <p14:sldIdLst>
            <p14:sldId id="256"/>
            <p14:sldId id="1783"/>
            <p14:sldId id="1780"/>
            <p14:sldId id="1781"/>
            <p14:sldId id="1782"/>
            <p14:sldId id="1786"/>
            <p14:sldId id="1693"/>
            <p14:sldId id="1755"/>
            <p14:sldId id="1756"/>
            <p14:sldId id="1792"/>
            <p14:sldId id="1699"/>
            <p14:sldId id="1733"/>
            <p14:sldId id="1757"/>
            <p14:sldId id="1694"/>
            <p14:sldId id="1762"/>
            <p14:sldId id="1763"/>
            <p14:sldId id="1713"/>
            <p14:sldId id="1745"/>
            <p14:sldId id="1722"/>
            <p14:sldId id="1779"/>
            <p14:sldId id="1771"/>
            <p14:sldId id="1734"/>
            <p14:sldId id="1747"/>
            <p14:sldId id="1685"/>
            <p14:sldId id="1778"/>
            <p14:sldId id="1770"/>
            <p14:sldId id="1725"/>
            <p14:sldId id="1753"/>
            <p14:sldId id="1793"/>
            <p14:sldId id="1794"/>
            <p14:sldId id="1795"/>
            <p14:sldId id="1799"/>
            <p14:sldId id="1765"/>
            <p14:sldId id="1749"/>
            <p14:sldId id="1766"/>
            <p14:sldId id="1767"/>
            <p14:sldId id="1769"/>
            <p14:sldId id="1791"/>
            <p14:sldId id="1750"/>
            <p14:sldId id="1803"/>
            <p14:sldId id="1796"/>
            <p14:sldId id="1784"/>
            <p14:sldId id="180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9900"/>
    <a:srgbClr val="3ABAF9"/>
    <a:srgbClr val="2175AE"/>
    <a:srgbClr val="1D5E8E"/>
    <a:srgbClr val="E5E5E5"/>
    <a:srgbClr val="75A4FB"/>
    <a:srgbClr val="3B424C"/>
    <a:srgbClr val="7FC659"/>
    <a:srgbClr val="E0E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4067" autoAdjust="0"/>
    <p:restoredTop sz="80107" autoAdjust="0"/>
  </p:normalViewPr>
  <p:slideViewPr>
    <p:cSldViewPr>
      <p:cViewPr>
        <p:scale>
          <a:sx n="90" d="100"/>
          <a:sy n="90" d="100"/>
        </p:scale>
        <p:origin x="-2148" y="-6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l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l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88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fld id="{3B2C96B0-0B15-4A95-9E3D-4ED80B24EE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56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l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31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l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fld id="{BEC68BBC-3F72-4EE5-A3E6-B26904F4D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174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BA00DD-922B-4039-B0B2-29DFA17AD58C}" type="slidenum">
              <a:rPr lang="en-US" altLang="en-US" sz="1300" smtClean="0"/>
              <a:pPr algn="r" eaLnBrk="1" hangingPunct="1">
                <a:spcBef>
                  <a:spcPct val="0"/>
                </a:spcBef>
              </a:pPr>
              <a:t>0</a:t>
            </a:fld>
            <a:endParaRPr lang="en-US" altLang="en-US" sz="1300" dirty="0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BA00DD-922B-4039-B0B2-29DFA17AD58C}" type="slidenum">
              <a:rPr lang="en-US" altLang="en-US" sz="1300" smtClean="0"/>
              <a:pPr algn="r" eaLnBrk="1" hangingPunct="1">
                <a:spcBef>
                  <a:spcPct val="0"/>
                </a:spcBef>
              </a:pPr>
              <a:t>42</a:t>
            </a:fld>
            <a:endParaRPr lang="en-US" altLang="en-US" sz="1300" dirty="0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3747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86200" y="3657600"/>
            <a:ext cx="45720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733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C9F6BF0-DFA5-426E-953C-4CD371C66636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>
          <a:xfrm>
            <a:off x="457200" y="6278563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5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6986DD07-69EB-461C-A612-0FE954E24374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97799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8"/>
            <a:ext cx="4038600" cy="2301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EDC5B608-3626-4F14-8F5E-B4D9C146179B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3456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4CE69C62-DF2B-495E-B25B-7257B7FFDF1C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17440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596002E-8F80-4E0F-BF22-35D34BDAFF7F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73597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8"/>
            <a:ext cx="4038600" cy="2301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FC639D19-8BF4-4FAB-9C39-9A4695624743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1801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D06E9-6BF4-4B5A-9C54-97D23166EB73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25527-90C2-476D-83B1-451AAA5E82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96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2B03E-832C-4B91-AB5F-196F53622D38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8E712-5773-4354-8439-F70320E4F21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06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D61F8-547B-45B9-B4D9-34E3A3808A27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6D001-0DC5-4EC9-9F29-A2B0DDCBE1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61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9E37F-1ACF-4EBC-8C6B-FFE9264D469D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0CB99-C85F-4400-92FE-A3FBB3DF2C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9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ACE6872-0AD7-46AA-93CA-96D80A141400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11069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C5FAFB-3D98-464F-8FF2-8E89CC803078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BD731-AC55-458B-AF5C-2B8DC86D90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59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A59C9-B4DA-425E-8827-E464A8D8126F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740E4-8435-451F-9090-2CE48F2B56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12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A6D9F-2607-4086-9A3A-C3F419F5BFF8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5CFE2A-F838-4035-9E23-8910F95E6D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18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8B0A1-F5B6-41E8-AC1E-0469D08F069C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07C55-259C-414F-81CA-26729F90E8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381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AE86C-C38F-40D8-89BD-D478FB3F6896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4E941-8880-480C-8AED-1653A74BFE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41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D9C8EF-5467-4C68-976C-47837C0020BC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D6AE13-EDB3-4ECA-8867-A1AD145780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8886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61C8F-319B-4113-A03F-4C37FD0EA4F2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A1C45-6FC4-41F2-B8F9-655BD7B169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12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1B39558-C603-4154-B3C9-F7E178302BC2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3853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220A3C85-A83D-4B53-ACFA-58FAE312B012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457200" y="6278563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8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2D698C6E-8BE5-4184-A425-D2C36B20CD56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64817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1B5352B1-2538-4699-B878-16B52FEBD804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84566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8B352477-7916-49ED-A229-A6A177D8CF37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873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AB2C69AD-223A-40F1-AC1B-7ACFF86EDEC3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9022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A1335322-580A-4C6B-B4E9-9F5BD93FB83C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457200" y="6278563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86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75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57800" y="6324600"/>
            <a:ext cx="3429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sz="800" dirty="0"/>
          </a:p>
          <a:p>
            <a:pPr>
              <a:spcBef>
                <a:spcPct val="0"/>
              </a:spcBef>
              <a:defRPr/>
            </a:pPr>
            <a:fld id="{71BDCF84-D611-43B9-8763-7400AA5C2265}" type="slidenum">
              <a:rPr lang="en-US"/>
              <a:pPr>
                <a:spcBef>
                  <a:spcPct val="0"/>
                </a:spcBef>
                <a:defRPr/>
              </a:pPr>
              <a:t>‹#›</a:t>
            </a:fld>
            <a:endParaRPr lang="en-US" dirty="0"/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rgbClr val="CECAA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457200" y="6248400"/>
            <a:ext cx="8229600" cy="0"/>
          </a:xfrm>
          <a:prstGeom prst="line">
            <a:avLst/>
          </a:prstGeom>
          <a:noFill/>
          <a:ln w="9525">
            <a:solidFill>
              <a:srgbClr val="CECAA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31" name="TextBox 7"/>
          <p:cNvSpPr txBox="1">
            <a:spLocks noChangeArrowheads="1"/>
          </p:cNvSpPr>
          <p:nvPr userDrawn="1"/>
        </p:nvSpPr>
        <p:spPr bwMode="auto">
          <a:xfrm>
            <a:off x="388938" y="6343650"/>
            <a:ext cx="13965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defRPr/>
            </a:pPr>
            <a:r>
              <a:rPr lang="en-US" sz="1000" smtClean="0">
                <a:solidFill>
                  <a:schemeClr val="bg1"/>
                </a:solidFill>
              </a:rPr>
              <a:t>July 13, 2015</a:t>
            </a:r>
            <a:endParaRPr lang="en-US" sz="1000" dirty="0" smtClean="0">
              <a:solidFill>
                <a:schemeClr val="bg1"/>
              </a:solidFill>
            </a:endParaRPr>
          </a:p>
          <a:p>
            <a:pPr algn="l" eaLnBrk="1" hangingPunct="1">
              <a:defRPr/>
            </a:pPr>
            <a:r>
              <a:rPr lang="en-US" sz="1000" dirty="0" smtClean="0">
                <a:solidFill>
                  <a:schemeClr val="bg1"/>
                </a:solidFill>
              </a:rPr>
              <a:t>Blockchain Explained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60" r:id="rId1"/>
    <p:sldLayoutId id="2147485643" r:id="rId2"/>
    <p:sldLayoutId id="2147485644" r:id="rId3"/>
    <p:sldLayoutId id="2147485661" r:id="rId4"/>
    <p:sldLayoutId id="2147485645" r:id="rId5"/>
    <p:sldLayoutId id="2147485662" r:id="rId6"/>
    <p:sldLayoutId id="2147485663" r:id="rId7"/>
    <p:sldLayoutId id="2147485664" r:id="rId8"/>
    <p:sldLayoutId id="2147485665" r:id="rId9"/>
    <p:sldLayoutId id="2147485666" r:id="rId10"/>
    <p:sldLayoutId id="2147485667" r:id="rId11"/>
    <p:sldLayoutId id="2147485646" r:id="rId12"/>
    <p:sldLayoutId id="2147485647" r:id="rId13"/>
    <p:sldLayoutId id="2147485668" r:id="rId14"/>
    <p:sldLayoutId id="2147485648" r:id="rId15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1483563-3C6E-4E9C-A750-15939102CB23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D305A2A-E777-47B0-ADB6-F780107D88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9" r:id="rId1"/>
    <p:sldLayoutId id="2147485650" r:id="rId2"/>
    <p:sldLayoutId id="2147485651" r:id="rId3"/>
    <p:sldLayoutId id="2147485652" r:id="rId4"/>
    <p:sldLayoutId id="2147485653" r:id="rId5"/>
    <p:sldLayoutId id="2147485654" r:id="rId6"/>
    <p:sldLayoutId id="2147485655" r:id="rId7"/>
    <p:sldLayoutId id="2147485656" r:id="rId8"/>
    <p:sldLayoutId id="2147485657" r:id="rId9"/>
    <p:sldLayoutId id="2147485658" r:id="rId10"/>
    <p:sldLayoutId id="21474856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5.jp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jpeg"/><Relationship Id="rId4" Type="http://schemas.openxmlformats.org/officeDocument/2006/relationships/image" Target="../media/image13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2"/>
          <p:cNvSpPr>
            <a:spLocks noChangeArrowheads="1"/>
          </p:cNvSpPr>
          <p:nvPr/>
        </p:nvSpPr>
        <p:spPr bwMode="auto">
          <a:xfrm>
            <a:off x="533400" y="5562600"/>
            <a:ext cx="4711700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dirty="0"/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b="1" dirty="0" smtClean="0">
              <a:solidFill>
                <a:srgbClr val="FF9933"/>
              </a:solidFill>
            </a:endParaRPr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1600" b="1" dirty="0" smtClean="0">
                <a:solidFill>
                  <a:srgbClr val="FF9933"/>
                </a:solidFill>
              </a:rPr>
              <a:t>Slides</a:t>
            </a:r>
            <a:r>
              <a:rPr lang="en-US" altLang="en-US" sz="1600" b="1" dirty="0">
                <a:solidFill>
                  <a:srgbClr val="FF9933"/>
                </a:solidFill>
              </a:rPr>
              <a:t>: http://slideshare.net/LaBlogga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812891" y="5385995"/>
            <a:ext cx="4007259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defRPr/>
            </a:pPr>
            <a: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  <a:t/>
            </a:r>
            <a:b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</a:br>
            <a: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  <a:t/>
            </a:r>
            <a:b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</a:br>
            <a:r>
              <a:rPr lang="en-US" sz="1800" dirty="0">
                <a:solidFill>
                  <a:schemeClr val="bg1"/>
                </a:solidFill>
              </a:rPr>
              <a:t/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/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>
                <a:solidFill>
                  <a:schemeClr val="bg1"/>
                </a:solidFill>
              </a:rPr>
              <a:t>Melanie </a:t>
            </a:r>
            <a:r>
              <a:rPr lang="en-US" sz="1600" smtClean="0">
                <a:solidFill>
                  <a:schemeClr val="bg1"/>
                </a:solidFill>
              </a:rPr>
              <a:t>Swan</a:t>
            </a:r>
          </a:p>
          <a:p>
            <a:pPr>
              <a:defRPr/>
            </a:pPr>
            <a:r>
              <a:rPr lang="en-US" sz="1600" smtClean="0">
                <a:solidFill>
                  <a:schemeClr val="bg1"/>
                </a:solidFill>
              </a:rPr>
              <a:t>Founder, Institute for Blockchain Studies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melanie@BlockchainStudies.org</a:t>
            </a:r>
          </a:p>
          <a:p>
            <a:pPr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www.BlockchainStudies.org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229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360" y="6071795"/>
            <a:ext cx="2457061" cy="55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071795"/>
            <a:ext cx="840278" cy="5576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1800" y="3138607"/>
            <a:ext cx="774865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</a:rPr>
              <a:t>2</a:t>
            </a:r>
            <a:r>
              <a:rPr lang="en-US" sz="3600" b="1" dirty="0" smtClean="0">
                <a:solidFill>
                  <a:schemeClr val="bg1"/>
                </a:solidFill>
              </a:rPr>
              <a:t>. Intro to Blockchain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25" y="856944"/>
            <a:ext cx="6944695" cy="2191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Use Bitcoin to avoid Digital Identity theft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9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71598"/>
            <a:ext cx="5384436" cy="48009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744" y="4488561"/>
            <a:ext cx="3886200" cy="16840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36400" y="1600200"/>
            <a:ext cx="245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</a:rPr>
              <a:t>Amazon, Overstock, Newegg, etc.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/>
              <a:t>www.bitcoinvalues.net/who-accepts-bitcoins-payment-companies-stores-take-bitcoins.html</a:t>
            </a:r>
            <a:endParaRPr lang="en-US" altLang="en-US" sz="800" i="1" dirty="0"/>
          </a:p>
        </p:txBody>
      </p:sp>
    </p:spTree>
    <p:extLst>
      <p:ext uri="{BB962C8B-B14F-4D97-AF65-F5344CB8AC3E}">
        <p14:creationId xmlns:p14="http://schemas.microsoft.com/office/powerpoint/2010/main" val="1741218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 and privacy arguments for Bitcoin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638800" cy="4754563"/>
          </a:xfrm>
        </p:spPr>
        <p:txBody>
          <a:bodyPr/>
          <a:lstStyle/>
          <a:p>
            <a:r>
              <a:rPr lang="en-US"/>
              <a:t>Vendor payments market</a:t>
            </a:r>
          </a:p>
          <a:p>
            <a:pPr lvl="1"/>
            <a:r>
              <a:rPr lang="en-US"/>
              <a:t>1-3% merchant transaction fee</a:t>
            </a:r>
          </a:p>
          <a:p>
            <a:pPr lvl="1"/>
            <a:r>
              <a:rPr lang="en-US"/>
              <a:t>Hack-able ‘honey pot’ identity databases</a:t>
            </a:r>
          </a:p>
          <a:p>
            <a:r>
              <a:rPr lang="en-US" smtClean="0"/>
              <a:t>Banking </a:t>
            </a:r>
            <a:r>
              <a:rPr lang="en-US" dirty="0" smtClean="0"/>
              <a:t>services market </a:t>
            </a:r>
          </a:p>
          <a:p>
            <a:pPr lvl="1"/>
            <a:r>
              <a:rPr lang="en-US" dirty="0" smtClean="0"/>
              <a:t>5 </a:t>
            </a:r>
            <a:r>
              <a:rPr lang="en-US" dirty="0" err="1" smtClean="0"/>
              <a:t>bn</a:t>
            </a:r>
            <a:r>
              <a:rPr lang="en-US" dirty="0" smtClean="0"/>
              <a:t> individuals worldwide without access to banking, financial, credit services</a:t>
            </a:r>
          </a:p>
          <a:p>
            <a:r>
              <a:rPr lang="en-US" dirty="0" smtClean="0"/>
              <a:t>Remittances market</a:t>
            </a:r>
          </a:p>
          <a:p>
            <a:pPr lvl="1"/>
            <a:r>
              <a:rPr lang="en-US" dirty="0" smtClean="0"/>
              <a:t>$4 </a:t>
            </a:r>
            <a:r>
              <a:rPr lang="en-US" dirty="0" err="1" smtClean="0"/>
              <a:t>tn</a:t>
            </a:r>
            <a:r>
              <a:rPr lang="en-US" dirty="0" smtClean="0"/>
              <a:t> global market, 5-30% transaction fee; immediate funds transfer solution</a:t>
            </a:r>
          </a:p>
          <a:p>
            <a:r>
              <a:rPr lang="en-US" smtClean="0"/>
              <a:t>Successful </a:t>
            </a:r>
            <a:r>
              <a:rPr lang="en-US" dirty="0" smtClean="0"/>
              <a:t>examples suggest demand for digital payments</a:t>
            </a:r>
          </a:p>
          <a:p>
            <a:pPr lvl="1"/>
            <a:r>
              <a:rPr lang="en-US" dirty="0" smtClean="0"/>
              <a:t>Starbucks mobile app, Apple Pay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10</a:t>
            </a:fld>
            <a:endParaRPr lang="en-US" sz="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681730"/>
            <a:ext cx="2220882" cy="295761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400800" y="1419189"/>
            <a:ext cx="2220882" cy="1171611"/>
            <a:chOff x="6400800" y="1240466"/>
            <a:chExt cx="2220882" cy="1171611"/>
          </a:xfrm>
        </p:grpSpPr>
        <p:sp>
          <p:nvSpPr>
            <p:cNvPr id="9" name="Rectangle 8"/>
            <p:cNvSpPr/>
            <p:nvPr/>
          </p:nvSpPr>
          <p:spPr bwMode="auto">
            <a:xfrm>
              <a:off x="6400800" y="1240466"/>
              <a:ext cx="2220882" cy="117161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9031" y="1876389"/>
              <a:ext cx="1267002" cy="25721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9031" y="2133600"/>
              <a:ext cx="1933845" cy="2572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321" y="1295400"/>
              <a:ext cx="2095793" cy="476317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1371600" cy="538385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3521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http://www.bitcoinvalues.net/who-accepts-bitcoins-payment-companies-stores-take-bitcoins.html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127906" y="4931392"/>
            <a:ext cx="2635094" cy="381001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570" y="5029199"/>
            <a:ext cx="3481924" cy="11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4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is the market and is it liquid?</a:t>
            </a:r>
            <a:br>
              <a:rPr lang="en-US" dirty="0" smtClean="0"/>
            </a:br>
            <a:r>
              <a:rPr lang="en-US" sz="2400" i="1" dirty="0" smtClean="0"/>
              <a:t>Which cryptocurrency should I use?</a:t>
            </a:r>
            <a:endParaRPr lang="en-US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11</a:t>
            </a:fld>
            <a:endParaRPr lang="en-US" sz="900" dirty="0"/>
          </a:p>
        </p:txBody>
      </p:sp>
      <p:sp>
        <p:nvSpPr>
          <p:cNvPr id="8" name="Rectangle 7"/>
          <p:cNvSpPr/>
          <p:nvPr/>
        </p:nvSpPr>
        <p:spPr>
          <a:xfrm>
            <a:off x="2094351" y="6324600"/>
            <a:ext cx="14173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 smtClean="0">
                <a:solidFill>
                  <a:schemeClr val="bg1"/>
                </a:solidFill>
              </a:rPr>
              <a:t>https://coinmarketcap.com/</a:t>
            </a:r>
            <a:endParaRPr lang="en-US" sz="800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38" y="1371600"/>
            <a:ext cx="8487822" cy="8193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01" y="2389016"/>
            <a:ext cx="8498059" cy="31735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963668"/>
            <a:ext cx="1691508" cy="174193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1956876" y="2729552"/>
            <a:ext cx="1354979" cy="457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6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Bitcoin </a:t>
            </a:r>
            <a:r>
              <a:rPr lang="en-US" smtClean="0"/>
              <a:t>Price Volume Chart </a:t>
            </a:r>
            <a:r>
              <a:rPr lang="en-US" sz="2000" smtClean="0"/>
              <a:t>(1/1/15-7/13/15)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12</a:t>
            </a:fld>
            <a:endParaRPr lang="en-US" sz="900" dirty="0"/>
          </a:p>
        </p:txBody>
      </p:sp>
      <p:sp>
        <p:nvSpPr>
          <p:cNvPr id="8" name="Rectangle 7"/>
          <p:cNvSpPr/>
          <p:nvPr/>
        </p:nvSpPr>
        <p:spPr>
          <a:xfrm>
            <a:off x="2286000" y="6324600"/>
            <a:ext cx="12747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00" i="1">
                <a:solidFill>
                  <a:schemeClr val="bg1"/>
                </a:solidFill>
              </a:rPr>
              <a:t>http://</a:t>
            </a:r>
            <a:r>
              <a:rPr lang="en-US" sz="800" i="1" smtClean="0">
                <a:solidFill>
                  <a:schemeClr val="bg1"/>
                </a:solidFill>
              </a:rPr>
              <a:t>bitcoincharts.com/</a:t>
            </a:r>
            <a:endParaRPr lang="en-US" sz="800" i="1" dirty="0">
              <a:solidFill>
                <a:schemeClr val="bg1"/>
              </a:solidFill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 bwMode="auto">
          <a:xfrm>
            <a:off x="457200" y="1371601"/>
            <a:ext cx="8153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mtClean="0"/>
              <a:t>Price increase per events in Greece and China</a:t>
            </a:r>
            <a:endParaRPr lang="en-US" altLang="en-US" kern="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0" y="2133600"/>
            <a:ext cx="8377120" cy="360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6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6325992" y="1293631"/>
            <a:ext cx="2665608" cy="48292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What is the blockchain? </a:t>
            </a:r>
            <a:endParaRPr lang="en-US" altLang="en-US" sz="2800" dirty="0" smtClean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buSzTx/>
              <a:buFontTx/>
              <a:buNone/>
            </a:pPr>
            <a:endParaRPr lang="en-US" altLang="en-US" sz="800" dirty="0" smtClean="0"/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D7A5C7CF-C68E-4004-AEA2-4F3B0616CD47}" type="slidenum">
              <a:rPr lang="en-US" altLang="en-US" sz="900" smtClean="0"/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13</a:t>
            </a:fld>
            <a:endParaRPr lang="en-US" altLang="en-US" sz="900" dirty="0" smtClean="0"/>
          </a:p>
        </p:txBody>
      </p:sp>
      <p:sp>
        <p:nvSpPr>
          <p:cNvPr id="19462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https://</a:t>
            </a:r>
            <a:r>
              <a:rPr lang="en-US" altLang="en-US" sz="800" i="1" dirty="0" smtClean="0"/>
              <a:t>github.com/bitcoin/bitcoin, https</a:t>
            </a:r>
            <a:r>
              <a:rPr lang="en-US" altLang="en-US" sz="800" i="1" dirty="0"/>
              <a:t>://</a:t>
            </a:r>
            <a:r>
              <a:rPr lang="en-US" altLang="en-US" sz="800" i="1" dirty="0" smtClean="0"/>
              <a:t>bitcoin.org/en/download</a:t>
            </a:r>
            <a:r>
              <a:rPr lang="en-US" altLang="en-US" sz="800" i="1" dirty="0"/>
              <a:t>, https://getaddr.bitnodes.io/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457200" y="1371600"/>
            <a:ext cx="5943600" cy="475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 smtClean="0"/>
              <a:t>The open-source software upon which Bitcoin runs</a:t>
            </a:r>
          </a:p>
          <a:p>
            <a:pPr lvl="1" eaLnBrk="1" hangingPunct="1"/>
            <a:r>
              <a:rPr lang="en-US" altLang="en-US" kern="0" dirty="0" smtClean="0"/>
              <a:t>A technology </a:t>
            </a:r>
            <a:r>
              <a:rPr lang="en-US" altLang="en-US" kern="0" dirty="0"/>
              <a:t>protocol layer like TCP/IP</a:t>
            </a:r>
          </a:p>
          <a:p>
            <a:pPr eaLnBrk="1" hangingPunct="1"/>
            <a:r>
              <a:rPr lang="en-US" altLang="en-US" kern="0" dirty="0" smtClean="0"/>
              <a:t>A </a:t>
            </a:r>
            <a:r>
              <a:rPr lang="en-US" altLang="en-US" kern="0" dirty="0"/>
              <a:t>transaction </a:t>
            </a:r>
            <a:r>
              <a:rPr lang="en-US" altLang="en-US" kern="0" dirty="0" smtClean="0"/>
              <a:t>database, a decentralized </a:t>
            </a:r>
            <a:r>
              <a:rPr lang="en-US" altLang="en-US" kern="0" dirty="0"/>
              <a:t>public ledger </a:t>
            </a:r>
            <a:r>
              <a:rPr lang="en-US" dirty="0" smtClean="0"/>
              <a:t>of </a:t>
            </a:r>
            <a:r>
              <a:rPr lang="en-US" dirty="0"/>
              <a:t>all transactions </a:t>
            </a:r>
            <a:endParaRPr lang="en-US" dirty="0" smtClean="0"/>
          </a:p>
          <a:p>
            <a:pPr lvl="1" eaLnBrk="1" hangingPunct="1"/>
            <a:r>
              <a:rPr lang="en-US" dirty="0" smtClean="0"/>
              <a:t>Giant ‘interactive Google doc spreadsheet’ that anyone can view </a:t>
            </a:r>
            <a:r>
              <a:rPr lang="en-US" dirty="0"/>
              <a:t>and administrators (</a:t>
            </a:r>
            <a:r>
              <a:rPr lang="en-US" dirty="0" smtClean="0"/>
              <a:t>miners) continually verify and update </a:t>
            </a:r>
            <a:r>
              <a:rPr lang="en-US" dirty="0"/>
              <a:t>to confirm </a:t>
            </a:r>
            <a:r>
              <a:rPr lang="en-US" dirty="0" smtClean="0"/>
              <a:t>that each transaction is valid</a:t>
            </a:r>
            <a:endParaRPr lang="en-US" altLang="en-US" kern="0" dirty="0" smtClean="0"/>
          </a:p>
          <a:p>
            <a:pPr eaLnBrk="1" hangingPunct="1"/>
            <a:r>
              <a:rPr lang="en-US" altLang="en-US" kern="0" dirty="0" smtClean="0"/>
              <a:t>Literally blocks (batches of transactions) in a chain, a sequential ledger of transactions</a:t>
            </a:r>
          </a:p>
          <a:p>
            <a:pPr eaLnBrk="1" hangingPunct="1"/>
            <a:endParaRPr lang="en-US" altLang="en-US" kern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992" y="2253703"/>
            <a:ext cx="2267267" cy="3334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992" y="2589031"/>
            <a:ext cx="2665608" cy="3533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992" y="1376729"/>
            <a:ext cx="2665607" cy="863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30" y="164100"/>
            <a:ext cx="1863467" cy="86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How robust is the network?</a:t>
            </a:r>
          </a:p>
        </p:txBody>
      </p:sp>
      <p:cxnSp>
        <p:nvCxnSpPr>
          <p:cNvPr id="18437" name="Straight Connector 2"/>
          <p:cNvCxnSpPr>
            <a:cxnSpLocks noChangeShapeType="1"/>
          </p:cNvCxnSpPr>
          <p:nvPr/>
        </p:nvCxnSpPr>
        <p:spPr bwMode="auto">
          <a:xfrm>
            <a:off x="444500" y="6248400"/>
            <a:ext cx="8229600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43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800" dirty="0" smtClean="0"/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AB82238B-AE7B-4E28-9D67-7488B600A609}" type="slidenum">
              <a:rPr lang="en-US" altLang="en-US" sz="900" smtClean="0"/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14</a:t>
            </a:fld>
            <a:endParaRPr lang="en-US" altLang="en-US" sz="9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54" y="1884487"/>
            <a:ext cx="8305800" cy="4336275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https://getaddr.bitnodes.io/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001000" cy="4754563"/>
          </a:xfrm>
        </p:spPr>
        <p:txBody>
          <a:bodyPr/>
          <a:lstStyle/>
          <a:p>
            <a:r>
              <a:rPr lang="en-US" altLang="en-US" dirty="0" smtClean="0"/>
              <a:t>6441 </a:t>
            </a:r>
            <a:r>
              <a:rPr lang="en-US" altLang="en-US" dirty="0"/>
              <a:t>Global Nodes running full </a:t>
            </a:r>
            <a:r>
              <a:rPr lang="en-US" altLang="en-US" err="1"/>
              <a:t>Bitcoind</a:t>
            </a:r>
            <a:r>
              <a:rPr lang="en-US" altLang="en-US"/>
              <a:t> </a:t>
            </a:r>
            <a:r>
              <a:rPr lang="en-US" altLang="en-US" smtClean="0"/>
              <a:t>(July </a:t>
            </a:r>
            <a:r>
              <a:rPr lang="en-US" altLang="en-US" dirty="0" smtClean="0"/>
              <a:t>2015)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463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34" y="1347034"/>
            <a:ext cx="8001000" cy="4835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and Public Records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38600" cy="4754563"/>
          </a:xfrm>
        </p:spPr>
        <p:txBody>
          <a:bodyPr/>
          <a:lstStyle/>
          <a:p>
            <a:r>
              <a:rPr lang="en-US" dirty="0" smtClean="0"/>
              <a:t>Financial instruments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Currency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Private equities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Public </a:t>
            </a:r>
            <a:r>
              <a:rPr lang="en-US" dirty="0"/>
              <a:t>equities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Bonds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Derivatives Commodities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Spending </a:t>
            </a:r>
            <a:r>
              <a:rPr lang="en-US" dirty="0"/>
              <a:t>records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Trading </a:t>
            </a:r>
            <a:r>
              <a:rPr lang="en-US" dirty="0"/>
              <a:t>records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Mortgage/loan </a:t>
            </a:r>
            <a:r>
              <a:rPr lang="en-US" dirty="0"/>
              <a:t>records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Servicing </a:t>
            </a:r>
            <a:r>
              <a:rPr lang="en-US" dirty="0"/>
              <a:t>records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Crowdfunding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Microfinance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15</a:t>
            </a:fld>
            <a:endParaRPr lang="en-US" sz="900" dirty="0"/>
          </a:p>
        </p:txBody>
      </p:sp>
      <p:sp>
        <p:nvSpPr>
          <p:cNvPr id="5" name="Rectangle 4"/>
          <p:cNvSpPr/>
          <p:nvPr/>
        </p:nvSpPr>
        <p:spPr>
          <a:xfrm>
            <a:off x="1965960" y="6327648"/>
            <a:ext cx="5867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i="1" dirty="0">
                <a:solidFill>
                  <a:schemeClr val="bg1"/>
                </a:solidFill>
              </a:rPr>
              <a:t>http://forum.ethereum.org/discussion/1402/how-to-get-started-your-first-dapp-under-one-hour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495800" y="1371600"/>
            <a:ext cx="4038600" cy="475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 smtClean="0"/>
              <a:t>Public Records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kern="0" dirty="0" smtClean="0"/>
              <a:t>Land </a:t>
            </a:r>
            <a:r>
              <a:rPr lang="en-US" kern="0" dirty="0"/>
              <a:t>titles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kern="0" dirty="0"/>
              <a:t>Vehicle registries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kern="0" dirty="0"/>
              <a:t>Business </a:t>
            </a:r>
            <a:r>
              <a:rPr lang="en-US" kern="0" dirty="0" smtClean="0"/>
              <a:t>incorporations</a:t>
            </a:r>
            <a:endParaRPr lang="en-US" kern="0" dirty="0"/>
          </a:p>
          <a:p>
            <a:pPr marL="914400" lvl="1" indent="-457200">
              <a:buFont typeface="+mj-lt"/>
              <a:buAutoNum type="arabicPeriod"/>
            </a:pPr>
            <a:r>
              <a:rPr lang="en-US" kern="0" dirty="0" smtClean="0"/>
              <a:t>Criminal </a:t>
            </a:r>
            <a:r>
              <a:rPr lang="en-US" kern="0" dirty="0"/>
              <a:t>records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kern="0" dirty="0"/>
              <a:t>Passports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kern="0" dirty="0"/>
              <a:t>Birth certificates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kern="0" dirty="0"/>
              <a:t>Death certificates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kern="0" dirty="0"/>
              <a:t>Voter Registration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kern="0" dirty="0"/>
              <a:t>Voting Records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kern="0" dirty="0"/>
              <a:t>Health/safety inspections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kern="0" dirty="0"/>
              <a:t>Building permits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kern="0" dirty="0"/>
              <a:t>Court records</a:t>
            </a:r>
          </a:p>
        </p:txBody>
      </p:sp>
    </p:spTree>
    <p:extLst>
      <p:ext uri="{BB962C8B-B14F-4D97-AF65-F5344CB8AC3E}">
        <p14:creationId xmlns:p14="http://schemas.microsoft.com/office/powerpoint/2010/main" val="228030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Smart Property?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6629400" cy="5257800"/>
          </a:xfrm>
        </p:spPr>
        <p:txBody>
          <a:bodyPr/>
          <a:lstStyle/>
          <a:p>
            <a:r>
              <a:rPr lang="en-US" dirty="0" smtClean="0"/>
              <a:t>Register </a:t>
            </a:r>
            <a:r>
              <a:rPr lang="en-US" dirty="0"/>
              <a:t>assets to </a:t>
            </a:r>
            <a:r>
              <a:rPr lang="en-US" dirty="0" smtClean="0"/>
              <a:t>blockchain </a:t>
            </a:r>
            <a:r>
              <a:rPr lang="en-US" dirty="0"/>
              <a:t>via unique </a:t>
            </a:r>
            <a:r>
              <a:rPr lang="en-US" dirty="0" smtClean="0"/>
              <a:t>key</a:t>
            </a:r>
          </a:p>
          <a:p>
            <a:pPr lvl="1"/>
            <a:r>
              <a:rPr lang="en-US" dirty="0" err="1" smtClean="0"/>
              <a:t>Blocktrace</a:t>
            </a:r>
            <a:r>
              <a:rPr lang="en-US" dirty="0" smtClean="0"/>
              <a:t> ledger tracks diamonds </a:t>
            </a:r>
          </a:p>
          <a:p>
            <a:pPr lvl="1"/>
            <a:r>
              <a:rPr lang="en-US" dirty="0" smtClean="0"/>
              <a:t>Real-time GPS </a:t>
            </a:r>
            <a:r>
              <a:rPr lang="en-US" dirty="0" err="1" smtClean="0"/>
              <a:t>LoJack</a:t>
            </a:r>
            <a:r>
              <a:rPr lang="en-US" dirty="0" smtClean="0"/>
              <a:t> tracking for any asset</a:t>
            </a:r>
            <a:endParaRPr lang="en-US" dirty="0"/>
          </a:p>
          <a:p>
            <a:r>
              <a:rPr lang="en-US" dirty="0"/>
              <a:t>Blockchain becomes an inventory, tracking, and </a:t>
            </a:r>
            <a:r>
              <a:rPr lang="en-US" dirty="0" smtClean="0"/>
              <a:t>buy-sell </a:t>
            </a:r>
            <a:r>
              <a:rPr lang="en-US" dirty="0"/>
              <a:t>mechanism for all hard assets</a:t>
            </a:r>
          </a:p>
          <a:p>
            <a:r>
              <a:rPr lang="en-US" dirty="0" smtClean="0"/>
              <a:t>Decentralized asset exchange</a:t>
            </a:r>
          </a:p>
          <a:p>
            <a:pPr>
              <a:defRPr/>
            </a:pPr>
            <a:r>
              <a:rPr lang="en-US" altLang="en-US" dirty="0" smtClean="0"/>
              <a:t>Digital </a:t>
            </a:r>
            <a:r>
              <a:rPr lang="en-US" altLang="en-US" dirty="0"/>
              <a:t>authentication access system</a:t>
            </a:r>
          </a:p>
          <a:p>
            <a:pPr lvl="1">
              <a:defRPr/>
            </a:pPr>
            <a:r>
              <a:rPr lang="en-US" altLang="en-US" dirty="0" smtClean="0"/>
              <a:t>Blockchain-based keyless entry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16</a:t>
            </a:fld>
            <a:endParaRPr lang="en-US" sz="9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139097"/>
            <a:ext cx="1801892" cy="14329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651917"/>
            <a:ext cx="2716292" cy="14289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72" y="4651917"/>
            <a:ext cx="1095528" cy="14289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51917"/>
            <a:ext cx="2172099" cy="14444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69" y="4651917"/>
            <a:ext cx="1701131" cy="1428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58" y="5019652"/>
            <a:ext cx="123842" cy="1619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5098023"/>
            <a:ext cx="342948" cy="4858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870" y="304800"/>
            <a:ext cx="2543530" cy="70494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965960" y="6327648"/>
            <a:ext cx="5867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i="1" dirty="0">
                <a:solidFill>
                  <a:schemeClr val="bg1"/>
                </a:solidFill>
              </a:rPr>
              <a:t>https://openbazaar.org</a:t>
            </a:r>
            <a:r>
              <a:rPr lang="en-US" sz="800" i="1" dirty="0" smtClean="0">
                <a:solidFill>
                  <a:schemeClr val="bg1"/>
                </a:solidFill>
              </a:rPr>
              <a:t>/</a:t>
            </a:r>
            <a:r>
              <a:rPr lang="en-US" sz="800" i="1" dirty="0">
                <a:solidFill>
                  <a:schemeClr val="bg1"/>
                </a:solidFill>
              </a:rPr>
              <a:t>, http://www.edgelogic.net/blocktrace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663" y="1369832"/>
            <a:ext cx="1029410" cy="1143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862" y="1600200"/>
            <a:ext cx="628738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3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Decentralized Application (Dapp) Ecosystem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17</a:t>
            </a:fld>
            <a:endParaRPr lang="en-US" sz="900" dirty="0"/>
          </a:p>
        </p:txBody>
      </p:sp>
      <p:sp>
        <p:nvSpPr>
          <p:cNvPr id="8" name="Rectangle 7"/>
          <p:cNvSpPr/>
          <p:nvPr/>
        </p:nvSpPr>
        <p:spPr>
          <a:xfrm>
            <a:off x="1965960" y="6327648"/>
            <a:ext cx="5867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i="1" dirty="0">
                <a:solidFill>
                  <a:schemeClr val="bg1"/>
                </a:solidFill>
              </a:rPr>
              <a:t>http://www.amazon.com/Bitcoin-Blueprint-New-World-Currency/dp/1491920491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731983"/>
              </p:ext>
            </p:extLst>
          </p:nvPr>
        </p:nvGraphicFramePr>
        <p:xfrm>
          <a:off x="762000" y="1371600"/>
          <a:ext cx="7543800" cy="4646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/>
                <a:gridCol w="2362200"/>
                <a:gridCol w="2514600"/>
              </a:tblGrid>
              <a:tr h="6880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Project Name and URL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Activity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Centralized Equivalent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484020"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bg1"/>
                          </a:solidFill>
                        </a:rPr>
                        <a:t>OpenBazaar, BitMarkets, BitPremier</a:t>
                      </a:r>
                      <a:endParaRPr lang="en-US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smtClean="0">
                          <a:solidFill>
                            <a:schemeClr val="bg1"/>
                          </a:solidFill>
                        </a:rPr>
                        <a:t>https://openbazaar.org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Buy/sell items locally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Craigslist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solidFill>
                            <a:schemeClr val="bg1"/>
                          </a:solidFill>
                        </a:rPr>
                        <a:t>LaZooz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smtClean="0">
                          <a:solidFill>
                            <a:schemeClr val="bg1"/>
                          </a:solidFill>
                        </a:rPr>
                        <a:t>http://lazooz.org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On-demand ride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service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Uber,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Lyft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Twister</a:t>
                      </a:r>
                    </a:p>
                    <a:p>
                      <a:r>
                        <a:rPr lang="en-US" sz="1200" i="1" dirty="0" smtClean="0">
                          <a:solidFill>
                            <a:schemeClr val="bg1"/>
                          </a:solidFill>
                        </a:rPr>
                        <a:t>http://twister.net.co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Social networking, peer-to-peer microblogging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Twitter, Facebook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</a:tr>
              <a:tr h="2910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Gems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smtClean="0">
                          <a:solidFill>
                            <a:schemeClr val="bg1"/>
                          </a:solidFill>
                        </a:rPr>
                        <a:t>http://getgems.org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Social networking, private token-based social messaging 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Twitter, SMS apps</a:t>
                      </a: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</a:tr>
              <a:tr h="291087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bg1"/>
                          </a:solidFill>
                        </a:rPr>
                        <a:t>Bitmessage</a:t>
                      </a:r>
                      <a:endParaRPr lang="en-US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1200" i="1" dirty="0" smtClean="0">
                          <a:solidFill>
                            <a:schemeClr val="bg1"/>
                          </a:solidFill>
                        </a:rPr>
                        <a:t>https://bitmessage.org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Secure messaging (individual or broadcast)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SMS services</a:t>
                      </a: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</a:tr>
              <a:tr h="2910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solidFill>
                            <a:schemeClr val="bg1"/>
                          </a:solidFill>
                        </a:rPr>
                        <a:t>Storj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smtClean="0">
                          <a:solidFill>
                            <a:schemeClr val="bg1"/>
                          </a:solidFill>
                        </a:rPr>
                        <a:t>http://storj.io/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File storage 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Dropbox, Google Drive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</a:tr>
              <a:tr h="2910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err="1" smtClean="0">
                          <a:solidFill>
                            <a:schemeClr val="bg1"/>
                          </a:solidFill>
                        </a:rPr>
                        <a:t>Onename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smtClean="0">
                          <a:solidFill>
                            <a:schemeClr val="bg1"/>
                          </a:solidFill>
                        </a:rPr>
                        <a:t>https://onename.com/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solidFill>
                            <a:schemeClr val="bg1"/>
                          </a:solidFill>
                        </a:rPr>
                        <a:t>BitID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smtClean="0">
                          <a:solidFill>
                            <a:schemeClr val="bg1"/>
                          </a:solidFill>
                        </a:rPr>
                        <a:t>https://github.com/bitid/bitid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solidFill>
                            <a:schemeClr val="bg1"/>
                          </a:solidFill>
                        </a:rPr>
                        <a:t>Bithandle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smtClean="0">
                          <a:solidFill>
                            <a:schemeClr val="bg1"/>
                          </a:solidFill>
                        </a:rPr>
                        <a:t>http://www.hackathon.io/bithandle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Digital identity verification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VeriFone,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Verisign, Facebook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10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</a:t>
            </a:r>
            <a:r>
              <a:rPr lang="en-US" dirty="0" smtClean="0"/>
              <a:t>Smart Contracts?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18</a:t>
            </a:fld>
            <a:endParaRPr lang="en-US" sz="90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7543800" cy="4495799"/>
          </a:xfrm>
        </p:spPr>
        <p:txBody>
          <a:bodyPr/>
          <a:lstStyle/>
          <a:p>
            <a:r>
              <a:rPr lang="en-US" dirty="0" smtClean="0"/>
              <a:t>Agreements between parties posted to the blockchain for automated execution</a:t>
            </a:r>
          </a:p>
          <a:p>
            <a:r>
              <a:rPr lang="en-US"/>
              <a:t>Cryptolaw: </a:t>
            </a:r>
            <a:r>
              <a:rPr lang="en-US" smtClean="0"/>
              <a:t>intersection </a:t>
            </a:r>
            <a:r>
              <a:rPr lang="en-US"/>
              <a:t>of technological (inexorable, uninfringeable) and legal frameworks (</a:t>
            </a:r>
            <a:r>
              <a:rPr lang="en-US" smtClean="0"/>
              <a:t>flexible)</a:t>
            </a:r>
          </a:p>
          <a:p>
            <a:r>
              <a:rPr lang="en-US" smtClean="0"/>
              <a:t>Smart Contract Examples:</a:t>
            </a:r>
            <a:endParaRPr lang="en-US" dirty="0" smtClean="0"/>
          </a:p>
          <a:p>
            <a:pPr lvl="1"/>
            <a:r>
              <a:rPr lang="en-US" dirty="0" smtClean="0"/>
              <a:t>Bet on high temperature tomorrow</a:t>
            </a:r>
          </a:p>
          <a:p>
            <a:pPr lvl="1"/>
            <a:r>
              <a:rPr lang="en-US" dirty="0" smtClean="0"/>
              <a:t>Inheritance pay-out at age 21 or death of benefactor</a:t>
            </a:r>
          </a:p>
          <a:p>
            <a:pPr lvl="1"/>
            <a:r>
              <a:rPr lang="en-US" dirty="0" smtClean="0"/>
              <a:t>Mortgage with automatic interest-rate resets</a:t>
            </a:r>
          </a:p>
          <a:p>
            <a:r>
              <a:rPr lang="en-US" smtClean="0"/>
              <a:t>Code</a:t>
            </a:r>
            <a:r>
              <a:rPr lang="en-US" dirty="0" smtClean="0"/>
              <a:t>: Ethereum </a:t>
            </a:r>
            <a:r>
              <a:rPr lang="en-US" dirty="0"/>
              <a:t>and </a:t>
            </a:r>
            <a:r>
              <a:rPr lang="en-US" dirty="0" smtClean="0"/>
              <a:t>Eris</a:t>
            </a:r>
          </a:p>
          <a:p>
            <a:pPr lvl="1"/>
            <a:r>
              <a:rPr lang="en-US" dirty="0"/>
              <a:t>https://</a:t>
            </a:r>
            <a:r>
              <a:rPr lang="en-US" dirty="0" smtClean="0"/>
              <a:t>github.com/ethereum/</a:t>
            </a:r>
          </a:p>
          <a:p>
            <a:pPr lvl="1"/>
            <a:r>
              <a:rPr lang="en-US" dirty="0"/>
              <a:t>https://erisindustries.com/ </a:t>
            </a:r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1981200" y="63246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800" i="1" dirty="0" smtClean="0">
                <a:solidFill>
                  <a:schemeClr val="bg1"/>
                </a:solidFill>
              </a:rPr>
              <a:t>https</a:t>
            </a:r>
            <a:r>
              <a:rPr lang="en-US" sz="800" i="1" dirty="0">
                <a:solidFill>
                  <a:schemeClr val="bg1"/>
                </a:solidFill>
              </a:rPr>
              <a:t>://eng.erisindustries.com/smart%20contracts/2014/12/17/dennys-smart-contracting</a:t>
            </a:r>
            <a:r>
              <a:rPr lang="en-US" sz="800" i="1" dirty="0" smtClean="0">
                <a:solidFill>
                  <a:schemeClr val="bg1"/>
                </a:solidFill>
              </a:rPr>
              <a:t>/ ,</a:t>
            </a:r>
          </a:p>
          <a:p>
            <a:pPr algn="l"/>
            <a:r>
              <a:rPr lang="en-US" sz="800" i="1" dirty="0">
                <a:solidFill>
                  <a:schemeClr val="bg1"/>
                </a:solidFill>
              </a:rPr>
              <a:t>http://</a:t>
            </a:r>
            <a:r>
              <a:rPr lang="en-US" sz="800" i="1" dirty="0" smtClean="0">
                <a:solidFill>
                  <a:schemeClr val="bg1"/>
                </a:solidFill>
              </a:rPr>
              <a:t>forum.ethereum.org/discussion/1402/how-to-get-started-your-first-dapp-under-one-hour,</a:t>
            </a:r>
            <a:endParaRPr lang="en-US" sz="800" i="1" dirty="0">
              <a:solidFill>
                <a:schemeClr val="bg1"/>
              </a:solidFill>
            </a:endParaRPr>
          </a:p>
          <a:p>
            <a:pPr algn="l"/>
            <a:r>
              <a:rPr lang="en-US" sz="800" i="1" dirty="0">
                <a:solidFill>
                  <a:schemeClr val="bg1"/>
                </a:solidFill>
              </a:rPr>
              <a:t>http://</a:t>
            </a:r>
            <a:r>
              <a:rPr lang="en-US" sz="800" i="1" dirty="0" smtClean="0">
                <a:solidFill>
                  <a:schemeClr val="bg1"/>
                </a:solidFill>
              </a:rPr>
              <a:t>financialcryptography.com/mt/archives/001555.html</a:t>
            </a:r>
            <a:endParaRPr lang="en-US" sz="800" i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091" y="4625775"/>
            <a:ext cx="2749897" cy="1698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4" y="2872143"/>
            <a:ext cx="923814" cy="13725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441" y="4241122"/>
            <a:ext cx="1781547" cy="38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465" y="5454210"/>
            <a:ext cx="1486640" cy="743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88" y="228600"/>
            <a:ext cx="19812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4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68" y="1345279"/>
            <a:ext cx="8366760" cy="4614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1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762000" y="1828800"/>
            <a:ext cx="7467600" cy="3429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Blockchain technology is not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just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about cryptocurrencies,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registering wills and IP on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blockchains,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and bank transfers taking less than 3 days to settle, philosophically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blockchains invite a new level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of thinking about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the sensibility of the Cryptocitizen and possibilities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for </a:t>
            </a:r>
            <a:r>
              <a:rPr lang="en-US" sz="2800" i="1" kern="1200">
                <a:solidFill>
                  <a:schemeClr val="tx1"/>
                </a:solidFill>
                <a:latin typeface="Arial" charset="0"/>
              </a:rPr>
              <a:t>societal </a:t>
            </a:r>
            <a:r>
              <a:rPr lang="en-US" sz="2800" i="1" kern="1200" smtClean="0">
                <a:solidFill>
                  <a:schemeClr val="tx1"/>
                </a:solidFill>
                <a:latin typeface="Arial" charset="0"/>
              </a:rPr>
              <a:t>shared trust</a:t>
            </a:r>
            <a:endParaRPr lang="en-US" sz="2000" i="1" kern="1200" dirty="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http://www.amazon.com/Bitcoin-Blueprint-New-World-Currency/dp/1491920491</a:t>
            </a:r>
          </a:p>
        </p:txBody>
      </p:sp>
    </p:spTree>
    <p:extLst>
      <p:ext uri="{BB962C8B-B14F-4D97-AF65-F5344CB8AC3E}">
        <p14:creationId xmlns:p14="http://schemas.microsoft.com/office/powerpoint/2010/main" val="322257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Contract </a:t>
            </a:r>
            <a:br>
              <a:rPr lang="en-US" dirty="0" smtClean="0"/>
            </a:br>
            <a:r>
              <a:rPr lang="en-US" dirty="0" smtClean="0"/>
              <a:t>Law Firm?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8382000" cy="4754563"/>
          </a:xfrm>
        </p:spPr>
        <p:txBody>
          <a:bodyPr/>
          <a:lstStyle/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19</a:t>
            </a:fld>
            <a:endParaRPr lang="en-US" sz="900" dirty="0"/>
          </a:p>
        </p:txBody>
      </p:sp>
      <p:sp>
        <p:nvSpPr>
          <p:cNvPr id="10" name="Rectangle 9"/>
          <p:cNvSpPr/>
          <p:nvPr/>
        </p:nvSpPr>
        <p:spPr>
          <a:xfrm>
            <a:off x="1981200" y="632460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800" i="1" dirty="0">
                <a:solidFill>
                  <a:schemeClr val="bg1"/>
                </a:solidFill>
              </a:rPr>
              <a:t>http://www.robotandhwang.com/attorneys/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66" y="402771"/>
            <a:ext cx="4487333" cy="57694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2162477" cy="1086002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3894666" cy="3124200"/>
          </a:xfrm>
        </p:spPr>
        <p:txBody>
          <a:bodyPr/>
          <a:lstStyle/>
          <a:p>
            <a:r>
              <a:rPr lang="en-US" dirty="0" smtClean="0"/>
              <a:t>Law </a:t>
            </a:r>
            <a:r>
              <a:rPr lang="en-US" dirty="0"/>
              <a:t>is something </a:t>
            </a:r>
            <a:r>
              <a:rPr lang="en-US" dirty="0" smtClean="0"/>
              <a:t>to </a:t>
            </a:r>
            <a:r>
              <a:rPr lang="en-US" dirty="0"/>
              <a:t>be radically reshaped by the emergence of </a:t>
            </a:r>
            <a:r>
              <a:rPr lang="en-US" dirty="0" smtClean="0"/>
              <a:t>technology, it is about the management and manipulation of data on an entirely new scale -</a:t>
            </a:r>
            <a:r>
              <a:rPr lang="en-US" dirty="0"/>
              <a:t> Richard Susskind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7010400" y="1610833"/>
            <a:ext cx="16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6172200" y="1752600"/>
            <a:ext cx="1295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6838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IOT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20</a:t>
            </a:fld>
            <a:endParaRPr lang="en-US" sz="900" dirty="0"/>
          </a:p>
        </p:txBody>
      </p:sp>
      <p:sp>
        <p:nvSpPr>
          <p:cNvPr id="8" name="Rectangle 7"/>
          <p:cNvSpPr/>
          <p:nvPr/>
        </p:nvSpPr>
        <p:spPr>
          <a:xfrm>
            <a:off x="1965960" y="6327648"/>
            <a:ext cx="586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i="1" dirty="0">
                <a:solidFill>
                  <a:schemeClr val="bg1"/>
                </a:solidFill>
              </a:rPr>
              <a:t>http://www.zdnet.com/article/internet-of-things-market-to-hit-7-1-trillion-by-2020-idc</a:t>
            </a:r>
            <a:r>
              <a:rPr lang="en-US" sz="800" i="1" dirty="0" smtClean="0">
                <a:solidFill>
                  <a:schemeClr val="bg1"/>
                </a:solidFill>
              </a:rPr>
              <a:t>/, </a:t>
            </a:r>
          </a:p>
          <a:p>
            <a:pPr algn="l"/>
            <a:r>
              <a:rPr lang="en-US" sz="800" i="1" dirty="0" smtClean="0">
                <a:solidFill>
                  <a:schemeClr val="bg1"/>
                </a:solidFill>
              </a:rPr>
              <a:t>http</a:t>
            </a:r>
            <a:r>
              <a:rPr lang="en-US" sz="800" i="1" dirty="0">
                <a:solidFill>
                  <a:schemeClr val="bg1"/>
                </a:solidFill>
              </a:rPr>
              <a:t>://</a:t>
            </a:r>
            <a:r>
              <a:rPr lang="en-US" sz="800" i="1" dirty="0" smtClean="0">
                <a:solidFill>
                  <a:schemeClr val="bg1"/>
                </a:solidFill>
              </a:rPr>
              <a:t>www.amazon.com/Bitcoin-Blueprint-New-World-Currency/dp/1491920491</a:t>
            </a:r>
          </a:p>
          <a:p>
            <a:pPr algn="l"/>
            <a:r>
              <a:rPr lang="en-US" sz="800" i="1" dirty="0">
                <a:solidFill>
                  <a:schemeClr val="bg1"/>
                </a:solidFill>
              </a:rPr>
              <a:t>https://gigaom.com/2014/09/09/check-out-ibms-proposal-for-an-internet-of-things-architecture-using-bitcoins-block-chain-tech/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 bwMode="auto">
          <a:xfrm>
            <a:off x="457200" y="1371600"/>
            <a:ext cx="63246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 smtClean="0"/>
              <a:t>M2M/IOT </a:t>
            </a:r>
            <a:r>
              <a:rPr lang="en-US" dirty="0"/>
              <a:t>Bitcoin </a:t>
            </a:r>
            <a:r>
              <a:rPr lang="en-US" dirty="0" smtClean="0"/>
              <a:t>payment network </a:t>
            </a:r>
            <a:r>
              <a:rPr lang="en-US" dirty="0"/>
              <a:t>to </a:t>
            </a:r>
            <a:r>
              <a:rPr lang="en-US" dirty="0" smtClean="0"/>
              <a:t>enable </a:t>
            </a:r>
            <a:r>
              <a:rPr lang="en-US" dirty="0"/>
              <a:t>the </a:t>
            </a:r>
            <a:r>
              <a:rPr lang="en-US" dirty="0" smtClean="0"/>
              <a:t>machine economy</a:t>
            </a:r>
            <a:endParaRPr lang="en-US" dirty="0"/>
          </a:p>
          <a:p>
            <a:pPr lvl="1"/>
            <a:r>
              <a:rPr lang="en-US" dirty="0"/>
              <a:t>The economic layer the web never had</a:t>
            </a:r>
          </a:p>
          <a:p>
            <a:r>
              <a:rPr lang="en-US" dirty="0" smtClean="0"/>
              <a:t>IOT </a:t>
            </a:r>
            <a:r>
              <a:rPr lang="en-US" dirty="0"/>
              <a:t>2020: 26 </a:t>
            </a:r>
            <a:r>
              <a:rPr lang="en-US" dirty="0" err="1"/>
              <a:t>bn</a:t>
            </a:r>
            <a:r>
              <a:rPr lang="en-US" dirty="0"/>
              <a:t> </a:t>
            </a:r>
            <a:r>
              <a:rPr lang="en-US" dirty="0" smtClean="0"/>
              <a:t>devices in a $7 </a:t>
            </a:r>
            <a:r>
              <a:rPr lang="en-US" dirty="0" err="1"/>
              <a:t>tn</a:t>
            </a:r>
            <a:r>
              <a:rPr lang="en-US" dirty="0"/>
              <a:t> </a:t>
            </a:r>
            <a:r>
              <a:rPr lang="en-US" dirty="0" smtClean="0"/>
              <a:t>market</a:t>
            </a:r>
            <a:endParaRPr lang="en-US" dirty="0"/>
          </a:p>
          <a:p>
            <a:r>
              <a:rPr lang="en-US" dirty="0" smtClean="0"/>
              <a:t>Smarthome </a:t>
            </a:r>
            <a:r>
              <a:rPr lang="en-US" smtClean="0"/>
              <a:t>IOT networks (dist. privacy)</a:t>
            </a:r>
            <a:endParaRPr lang="en-US" dirty="0" smtClean="0"/>
          </a:p>
          <a:p>
            <a:pPr lvl="1"/>
            <a:r>
              <a:rPr lang="en-US" dirty="0" smtClean="0"/>
              <a:t>Self-mining ecologies</a:t>
            </a:r>
          </a:p>
          <a:p>
            <a:pPr lvl="1"/>
            <a:r>
              <a:rPr lang="en-US" dirty="0"/>
              <a:t>Privacy </a:t>
            </a:r>
            <a:r>
              <a:rPr lang="en-US" dirty="0" smtClean="0"/>
              <a:t>orchestration: devices, personal robotics, digital health assistants</a:t>
            </a:r>
          </a:p>
          <a:p>
            <a:r>
              <a:rPr lang="en-US" dirty="0" smtClean="0"/>
              <a:t>IBM Adept</a:t>
            </a:r>
          </a:p>
          <a:p>
            <a:pPr lvl="1"/>
            <a:r>
              <a:rPr lang="en-US" dirty="0" smtClean="0"/>
              <a:t>Blockchain + Messaging + BitTorrent</a:t>
            </a:r>
          </a:p>
          <a:p>
            <a:pPr lvl="1"/>
            <a:r>
              <a:rPr lang="en-US" dirty="0" smtClean="0"/>
              <a:t>Blockchains as scalable communication and coordination mechanism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12" y="2497758"/>
            <a:ext cx="1848108" cy="15146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96267" y="5786735"/>
            <a:ext cx="1676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Smartcity Connected Car Orchestration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939" y="4729312"/>
            <a:ext cx="1829055" cy="10574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996267" y="4021758"/>
            <a:ext cx="1676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Smarthome IOT and Personal Robotics Coordination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12" y="1141231"/>
            <a:ext cx="1847088" cy="1344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33919"/>
            <a:ext cx="589286" cy="9728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939" y="216198"/>
            <a:ext cx="1087326" cy="990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030094"/>
            <a:ext cx="452517" cy="32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7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Health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54563"/>
          </a:xfrm>
        </p:spPr>
        <p:txBody>
          <a:bodyPr/>
          <a:lstStyle/>
          <a:p>
            <a:r>
              <a:rPr lang="en-US" dirty="0" smtClean="0"/>
              <a:t>Blockchain technology in </a:t>
            </a:r>
            <a:r>
              <a:rPr lang="en-US" dirty="0"/>
              <a:t>health-related </a:t>
            </a:r>
            <a:r>
              <a:rPr lang="en-US" dirty="0" smtClean="0"/>
              <a:t>applications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EMRs: Personal </a:t>
            </a:r>
            <a:r>
              <a:rPr lang="en-US" dirty="0"/>
              <a:t>Health Record </a:t>
            </a:r>
            <a:r>
              <a:rPr lang="en-US" dirty="0" smtClean="0"/>
              <a:t>Storage and Access</a:t>
            </a:r>
          </a:p>
          <a:p>
            <a:pPr lvl="1"/>
            <a:r>
              <a:rPr lang="en-US" dirty="0" smtClean="0"/>
              <a:t>Personal </a:t>
            </a:r>
            <a:r>
              <a:rPr lang="en-US" dirty="0"/>
              <a:t>health records </a:t>
            </a:r>
            <a:r>
              <a:rPr lang="en-US" dirty="0" smtClean="0"/>
              <a:t>stored </a:t>
            </a:r>
            <a:r>
              <a:rPr lang="en-US" dirty="0"/>
              <a:t>and administered via </a:t>
            </a:r>
            <a:r>
              <a:rPr lang="en-US" dirty="0" smtClean="0"/>
              <a:t>blockchain</a:t>
            </a:r>
          </a:p>
          <a:p>
            <a:pPr lvl="1"/>
            <a:r>
              <a:rPr lang="en-US" dirty="0" smtClean="0"/>
              <a:t>Users key-permission </a:t>
            </a:r>
            <a:r>
              <a:rPr lang="en-US" dirty="0"/>
              <a:t>doctors and other parties into </a:t>
            </a:r>
            <a:r>
              <a:rPr lang="en-US" dirty="0" smtClean="0"/>
              <a:t>records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Health </a:t>
            </a:r>
            <a:r>
              <a:rPr lang="en-US"/>
              <a:t>Research </a:t>
            </a:r>
            <a:r>
              <a:rPr lang="en-US" smtClean="0"/>
              <a:t>Commons (info processing)</a:t>
            </a:r>
            <a:endParaRPr lang="en-US" dirty="0" smtClean="0"/>
          </a:p>
          <a:p>
            <a:pPr lvl="1"/>
            <a:r>
              <a:rPr lang="en-US" dirty="0" smtClean="0"/>
              <a:t>Aggregated personal medical records, quantified self data commons (DNA.bits), genome and connectome files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Health </a:t>
            </a:r>
            <a:r>
              <a:rPr lang="en-US" dirty="0"/>
              <a:t>Document Notary </a:t>
            </a:r>
            <a:r>
              <a:rPr lang="en-US" dirty="0" smtClean="0"/>
              <a:t>Services</a:t>
            </a:r>
          </a:p>
          <a:p>
            <a:pPr lvl="1"/>
            <a:r>
              <a:rPr lang="en-US" dirty="0" smtClean="0"/>
              <a:t>Proof-of-insurance</a:t>
            </a:r>
            <a:r>
              <a:rPr lang="en-US" dirty="0"/>
              <a:t>, test results, prescriptions, status, condition, treatment, </a:t>
            </a:r>
            <a:r>
              <a:rPr lang="en-US" dirty="0" smtClean="0"/>
              <a:t>physician </a:t>
            </a:r>
            <a:r>
              <a:rPr lang="en-US" dirty="0"/>
              <a:t>referrals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Doctor </a:t>
            </a:r>
            <a:r>
              <a:rPr lang="en-US" dirty="0"/>
              <a:t>Vendor RFP </a:t>
            </a:r>
            <a:r>
              <a:rPr lang="en-US" dirty="0" smtClean="0"/>
              <a:t>Services</a:t>
            </a:r>
          </a:p>
          <a:p>
            <a:pPr lvl="1"/>
            <a:r>
              <a:rPr lang="en-US" dirty="0" smtClean="0"/>
              <a:t>(Like Uber drivers) doctors </a:t>
            </a:r>
            <a:r>
              <a:rPr lang="en-US" dirty="0"/>
              <a:t>and health practices </a:t>
            </a:r>
            <a:r>
              <a:rPr lang="en-US" dirty="0" smtClean="0"/>
              <a:t>bid </a:t>
            </a:r>
            <a:r>
              <a:rPr lang="en-US" dirty="0"/>
              <a:t>to supply medical </a:t>
            </a:r>
            <a:r>
              <a:rPr lang="en-US" dirty="0" smtClean="0"/>
              <a:t>services; automated bidding via tradenets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21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65" y="538090"/>
            <a:ext cx="614035" cy="7573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365" y="538090"/>
            <a:ext cx="614035" cy="7573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965" y="538090"/>
            <a:ext cx="614035" cy="7573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65" y="538090"/>
            <a:ext cx="614035" cy="7573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5960" y="6324600"/>
            <a:ext cx="510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i="1" dirty="0">
                <a:solidFill>
                  <a:schemeClr val="bg1"/>
                </a:solidFill>
              </a:rPr>
              <a:t>http://futurememes.blogspot.fr/2014/09/blockchain-health-remunerative-health.html</a:t>
            </a:r>
          </a:p>
        </p:txBody>
      </p:sp>
      <p:pic>
        <p:nvPicPr>
          <p:cNvPr id="11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142" y="2743200"/>
            <a:ext cx="75645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4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Blockchain Genomics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22</a:t>
            </a:fld>
            <a:endParaRPr lang="en-US" sz="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79" y="2895600"/>
            <a:ext cx="3264408" cy="18198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085" y="452013"/>
            <a:ext cx="3261502" cy="24435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82" y="4515355"/>
            <a:ext cx="1910317" cy="16800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6" y="3125411"/>
            <a:ext cx="4267200" cy="1370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6" y="2620515"/>
            <a:ext cx="3877216" cy="504896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105400" cy="1447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Jurisdictional regulation prevents individuals from having access to their own genetic data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7" y="4515002"/>
            <a:ext cx="6142073" cy="16751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7" y="5010730"/>
            <a:ext cx="2895600" cy="3156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715414"/>
            <a:ext cx="2267267" cy="29531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020186" y="6324600"/>
            <a:ext cx="49902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i="1" dirty="0">
                <a:solidFill>
                  <a:schemeClr val="bg1"/>
                </a:solidFill>
              </a:rPr>
              <a:t>http://genomesunzipped.org/2011/03/people-have-a-right-to-access-their-own-genetic-information.php</a:t>
            </a:r>
          </a:p>
        </p:txBody>
      </p:sp>
    </p:spTree>
    <p:extLst>
      <p:ext uri="{BB962C8B-B14F-4D97-AF65-F5344CB8AC3E}">
        <p14:creationId xmlns:p14="http://schemas.microsoft.com/office/powerpoint/2010/main" val="195424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3997404" y="4764178"/>
            <a:ext cx="948439" cy="12556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Blockchains: Global and Liberty-enhancing</a:t>
            </a:r>
            <a:endParaRPr lang="en-US" altLang="en-US" sz="2800" dirty="0" smtClean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buSzTx/>
              <a:buFontTx/>
              <a:buNone/>
            </a:pPr>
            <a:endParaRPr lang="en-US" altLang="en-US" sz="800" dirty="0" smtClean="0"/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D7A5C7CF-C68E-4004-AEA2-4F3B0616CD47}" type="slidenum">
              <a:rPr lang="en-US" altLang="en-US" sz="900" smtClean="0"/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23</a:t>
            </a:fld>
            <a:endParaRPr lang="en-US" altLang="en-US" sz="900" dirty="0" smtClean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457200" y="1371601"/>
            <a:ext cx="78486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342900" lvl="1" indent="-342900" eaLnBrk="1" hangingPunct="1"/>
            <a:r>
              <a:rPr lang="en-US" altLang="en-US" sz="2400" dirty="0" smtClean="0"/>
              <a:t>Global governance for transnational organizations</a:t>
            </a:r>
          </a:p>
          <a:p>
            <a:pPr marL="742950" lvl="2" indent="-342900" eaLnBrk="1" hangingPunct="1"/>
            <a:r>
              <a:rPr lang="en-US" altLang="en-US" sz="2000" dirty="0" smtClean="0"/>
              <a:t>WikiLeaks</a:t>
            </a:r>
            <a:r>
              <a:rPr lang="en-US" altLang="en-US" sz="2000" dirty="0"/>
              <a:t>, </a:t>
            </a:r>
            <a:r>
              <a:rPr lang="en-US" altLang="en-US" sz="2000" dirty="0" smtClean="0"/>
              <a:t>ICANN, Wikipedia</a:t>
            </a:r>
            <a:endParaRPr lang="en-US" altLang="en-US" sz="1600" dirty="0"/>
          </a:p>
          <a:p>
            <a:pPr eaLnBrk="1" hangingPunct="1"/>
            <a:r>
              <a:rPr lang="en-US" altLang="en-US" dirty="0" smtClean="0"/>
              <a:t>Benefits of blockchain administration</a:t>
            </a:r>
          </a:p>
          <a:p>
            <a:pPr lvl="1" eaLnBrk="1" hangingPunct="1"/>
            <a:r>
              <a:rPr lang="en-US" altLang="en-US" dirty="0" smtClean="0"/>
              <a:t>Uplift </a:t>
            </a:r>
            <a:r>
              <a:rPr lang="en-US" altLang="en-US" dirty="0"/>
              <a:t>to cloud from </a:t>
            </a:r>
            <a:r>
              <a:rPr lang="en-US" altLang="en-US" dirty="0" smtClean="0"/>
              <a:t>local jurisdictional regulations</a:t>
            </a:r>
            <a:endParaRPr lang="en-US" altLang="en-US" dirty="0"/>
          </a:p>
          <a:p>
            <a:pPr lvl="1" eaLnBrk="1" hangingPunct="1"/>
            <a:r>
              <a:rPr lang="en-US" altLang="en-US" dirty="0" smtClean="0"/>
              <a:t>Universal administration </a:t>
            </a:r>
            <a:r>
              <a:rPr lang="en-US" altLang="en-US" dirty="0"/>
              <a:t>mechanism for global organizations</a:t>
            </a:r>
          </a:p>
          <a:p>
            <a:pPr lvl="1" eaLnBrk="1" hangingPunct="1"/>
            <a:r>
              <a:rPr lang="en-US" altLang="en-US" dirty="0" smtClean="0"/>
              <a:t>Structure promotes transparency, accountability, freedom</a:t>
            </a:r>
          </a:p>
          <a:p>
            <a:pPr lvl="1" eaLnBrk="1" hangingPunct="1"/>
            <a:r>
              <a:rPr lang="en-US" altLang="en-US" dirty="0" smtClean="0"/>
              <a:t>Namecoin: decentralized DNS</a:t>
            </a:r>
          </a:p>
          <a:p>
            <a:pPr eaLnBrk="1" hangingPunct="1"/>
            <a:endParaRPr lang="en-US" altLang="en-US" kern="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235" y="3845036"/>
            <a:ext cx="3101722" cy="22509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81200" y="6337756"/>
            <a:ext cx="52134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i="1" dirty="0">
                <a:solidFill>
                  <a:schemeClr val="bg1"/>
                </a:solidFill>
              </a:rPr>
              <a:t>http://www.forbes.com/sites/andygreenberg/2010/12/07/visa-mastercard-move-to-choke-wikileaks/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85" y="5015989"/>
            <a:ext cx="3829585" cy="1000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7778"/>
            <a:ext cx="4258270" cy="87642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53902" y="4356556"/>
            <a:ext cx="52134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i="1" dirty="0" smtClean="0">
                <a:solidFill>
                  <a:schemeClr val="bg1"/>
                </a:solidFill>
              </a:rPr>
              <a:t>Snowden Affair</a:t>
            </a:r>
            <a:endParaRPr lang="en-US" sz="800" i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060441"/>
            <a:ext cx="1526529" cy="3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1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Government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5562600" cy="4754563"/>
          </a:xfrm>
        </p:spPr>
        <p:txBody>
          <a:bodyPr/>
          <a:lstStyle/>
          <a:p>
            <a:r>
              <a:rPr lang="en-US" dirty="0" smtClean="0"/>
              <a:t>Opt-in Personalized Government</a:t>
            </a:r>
          </a:p>
          <a:p>
            <a:pPr lvl="1"/>
            <a:r>
              <a:rPr lang="en-US" dirty="0" smtClean="0"/>
              <a:t>Composting vs education</a:t>
            </a:r>
          </a:p>
          <a:p>
            <a:pPr lvl="1"/>
            <a:r>
              <a:rPr lang="en-US" dirty="0"/>
              <a:t>Reputation-based ID system, voting, dispute resolution, national income distribution, public documents registration and </a:t>
            </a:r>
            <a:r>
              <a:rPr lang="en-US" dirty="0" smtClean="0"/>
              <a:t>repository</a:t>
            </a:r>
          </a:p>
          <a:p>
            <a:r>
              <a:rPr lang="en-US" dirty="0" smtClean="0"/>
              <a:t>Neighbor.ly</a:t>
            </a:r>
          </a:p>
          <a:p>
            <a:pPr lvl="1"/>
            <a:r>
              <a:rPr lang="en-US" dirty="0" smtClean="0"/>
              <a:t>Self-directed community bonds</a:t>
            </a:r>
          </a:p>
          <a:p>
            <a:r>
              <a:rPr lang="en-US" dirty="0" err="1" smtClean="0"/>
              <a:t>Precedentcoin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Crowdsourced legal services, justice entrepreneurs, blockchain arbitration</a:t>
            </a:r>
          </a:p>
          <a:p>
            <a:r>
              <a:rPr lang="en-US" dirty="0" err="1" smtClean="0"/>
              <a:t>Sidekik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On-demand </a:t>
            </a:r>
            <a:r>
              <a:rPr lang="en-US" dirty="0" smtClean="0"/>
              <a:t>tele-attorney, private police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24</a:t>
            </a:fld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1965960" y="632460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800" i="1" dirty="0">
                <a:solidFill>
                  <a:schemeClr val="bg1"/>
                </a:solidFill>
              </a:rPr>
              <a:t>http://www.bitnation.co</a:t>
            </a:r>
            <a:r>
              <a:rPr lang="en-US" sz="800" i="1" dirty="0" smtClean="0">
                <a:solidFill>
                  <a:schemeClr val="bg1"/>
                </a:solidFill>
              </a:rPr>
              <a:t>/, https</a:t>
            </a:r>
            <a:r>
              <a:rPr lang="en-US" sz="800" i="1" dirty="0">
                <a:solidFill>
                  <a:schemeClr val="bg1"/>
                </a:solidFill>
              </a:rPr>
              <a:t>://bitcoinmagazine.com/17066/first-blockchain-wedding-2</a:t>
            </a:r>
            <a:r>
              <a:rPr lang="en-US" sz="800" i="1" dirty="0" smtClean="0">
                <a:solidFill>
                  <a:schemeClr val="bg1"/>
                </a:solidFill>
              </a:rPr>
              <a:t>/,</a:t>
            </a:r>
          </a:p>
          <a:p>
            <a:pPr algn="l"/>
            <a:r>
              <a:rPr lang="en-US" sz="800" i="1" dirty="0">
                <a:solidFill>
                  <a:schemeClr val="bg1"/>
                </a:solidFill>
              </a:rPr>
              <a:t>https://bitcoinmagazine.com/19813/sidekik-decentralized-video-streaming-storage/</a:t>
            </a:r>
            <a:endParaRPr lang="en-US" sz="800" i="1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40704"/>
            <a:ext cx="2614295" cy="3505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67400" y="5156537"/>
            <a:ext cx="25028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World’s First Blockchain Marriage: </a:t>
            </a:r>
          </a:p>
          <a:p>
            <a:r>
              <a:rPr lang="en-US" sz="1000" dirty="0">
                <a:solidFill>
                  <a:schemeClr val="bg1"/>
                </a:solidFill>
              </a:rPr>
              <a:t>David </a:t>
            </a:r>
            <a:r>
              <a:rPr lang="en-US" sz="1000" dirty="0" err="1">
                <a:solidFill>
                  <a:schemeClr val="bg1"/>
                </a:solidFill>
              </a:rPr>
              <a:t>Mondrus</a:t>
            </a:r>
            <a:r>
              <a:rPr lang="en-US" sz="1000" dirty="0">
                <a:solidFill>
                  <a:schemeClr val="bg1"/>
                </a:solidFill>
              </a:rPr>
              <a:t> and Joyce </a:t>
            </a:r>
            <a:r>
              <a:rPr lang="en-US" sz="1000" dirty="0" err="1">
                <a:solidFill>
                  <a:schemeClr val="bg1"/>
                </a:solidFill>
              </a:rPr>
              <a:t>Bayo</a:t>
            </a:r>
            <a:r>
              <a:rPr lang="en-US" sz="1000" dirty="0">
                <a:solidFill>
                  <a:schemeClr val="bg1"/>
                </a:solidFill>
              </a:rPr>
              <a:t>, October 5, 2014, Disney World FL, Coins in the Kingdom Bitcoin Conference, Jeffrey Tucker (Liberty.me) presiding</a:t>
            </a: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78" y="685800"/>
            <a:ext cx="3138222" cy="6529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719" y="3581400"/>
            <a:ext cx="1178895" cy="2660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37" y="5376425"/>
            <a:ext cx="645239" cy="719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507" y="4353217"/>
            <a:ext cx="1805293" cy="29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9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Representation and Voting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5867400" cy="4754563"/>
          </a:xfrm>
        </p:spPr>
        <p:txBody>
          <a:bodyPr/>
          <a:lstStyle/>
          <a:p>
            <a:r>
              <a:rPr lang="en-US" altLang="en-US"/>
              <a:t>Delegative democracy </a:t>
            </a:r>
            <a:r>
              <a:rPr lang="en-US" altLang="en-US" sz="2000"/>
              <a:t>(Liquid Democracy)</a:t>
            </a:r>
            <a:endParaRPr lang="en-US" altLang="en-US"/>
          </a:p>
          <a:p>
            <a:pPr lvl="1"/>
            <a:r>
              <a:rPr lang="en-US"/>
              <a:t>Voting power temporarily vested in delegates not long-term representatives</a:t>
            </a:r>
          </a:p>
          <a:p>
            <a:pPr lvl="1"/>
            <a:r>
              <a:rPr lang="en-US" altLang="en-US"/>
              <a:t>Group proposition development </a:t>
            </a:r>
          </a:p>
          <a:p>
            <a:r>
              <a:rPr lang="en-US" altLang="en-US" smtClean="0"/>
              <a:t>Futarchy</a:t>
            </a:r>
            <a:r>
              <a:rPr lang="en-US" altLang="en-US" dirty="0" smtClean="0"/>
              <a:t>, two-step program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Traditional vote on outcomes (ex: GDP)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Prediction markets to determine specific proposals </a:t>
            </a:r>
            <a:r>
              <a:rPr lang="en-US" dirty="0"/>
              <a:t>for achieving </a:t>
            </a:r>
            <a:r>
              <a:rPr lang="en-US" dirty="0" smtClean="0"/>
              <a:t>the outcome</a:t>
            </a:r>
            <a:endParaRPr lang="en-US" altLang="en-US" dirty="0" smtClean="0"/>
          </a:p>
          <a:p>
            <a:r>
              <a:rPr lang="en-US" altLang="en-US" smtClean="0"/>
              <a:t>Random </a:t>
            </a:r>
            <a:r>
              <a:rPr lang="en-US" altLang="en-US" dirty="0" smtClean="0"/>
              <a:t>Sample Elections </a:t>
            </a:r>
          </a:p>
          <a:p>
            <a:pPr lvl="1"/>
            <a:r>
              <a:rPr lang="en-US" dirty="0" smtClean="0"/>
              <a:t>Randomly </a:t>
            </a:r>
            <a:r>
              <a:rPr lang="en-US" dirty="0"/>
              <a:t>selected </a:t>
            </a:r>
            <a:r>
              <a:rPr lang="en-US" dirty="0" smtClean="0"/>
              <a:t>individuals vote on a single issue, </a:t>
            </a:r>
            <a:r>
              <a:rPr lang="en-US" smtClean="0"/>
              <a:t>blockchain orchestration</a:t>
            </a:r>
          </a:p>
          <a:p>
            <a:r>
              <a:rPr lang="en-US" altLang="en-US" smtClean="0"/>
              <a:t>Convergent Facilitation</a:t>
            </a:r>
          </a:p>
          <a:p>
            <a:pPr lvl="1"/>
            <a:r>
              <a:rPr lang="en-US" altLang="en-US" smtClean="0"/>
              <a:t>Register group needs as smart assets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25</a:t>
            </a:fld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1981200" y="632460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800" i="1" dirty="0">
                <a:solidFill>
                  <a:schemeClr val="bg1"/>
                </a:solidFill>
              </a:rPr>
              <a:t>https://bitcoinmagazine.com/17066/first-blockchain-wedding-2</a:t>
            </a:r>
            <a:r>
              <a:rPr lang="en-US" sz="800" i="1" dirty="0" smtClean="0">
                <a:solidFill>
                  <a:schemeClr val="bg1"/>
                </a:solidFill>
              </a:rPr>
              <a:t>/</a:t>
            </a:r>
            <a:r>
              <a:rPr lang="en-US" sz="800" i="1" dirty="0">
                <a:solidFill>
                  <a:schemeClr val="bg1"/>
                </a:solidFill>
              </a:rPr>
              <a:t>, </a:t>
            </a:r>
            <a:endParaRPr lang="en-US" sz="800" i="1" dirty="0" smtClean="0">
              <a:solidFill>
                <a:schemeClr val="bg1"/>
              </a:solidFill>
            </a:endParaRPr>
          </a:p>
          <a:p>
            <a:pPr algn="l"/>
            <a:r>
              <a:rPr lang="en-US" sz="800" i="1" dirty="0" smtClean="0">
                <a:solidFill>
                  <a:schemeClr val="bg1"/>
                </a:solidFill>
              </a:rPr>
              <a:t>http</a:t>
            </a:r>
            <a:r>
              <a:rPr lang="en-US" sz="800" i="1" dirty="0">
                <a:solidFill>
                  <a:schemeClr val="bg1"/>
                </a:solidFill>
              </a:rPr>
              <a:t>://www.bitnation-blog.com/latest-update-dec-22nd-2014/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83" y="3352800"/>
            <a:ext cx="2011041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828800"/>
            <a:ext cx="206556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7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Legal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8382000" cy="4754563"/>
          </a:xfrm>
        </p:spPr>
        <p:txBody>
          <a:bodyPr/>
          <a:lstStyle/>
          <a:p>
            <a:r>
              <a:rPr lang="en-US" dirty="0"/>
              <a:t>Notary Service, Attestation</a:t>
            </a:r>
          </a:p>
          <a:p>
            <a:pPr lvl="1"/>
            <a:r>
              <a:rPr lang="en-US" dirty="0"/>
              <a:t>Register </a:t>
            </a:r>
            <a:r>
              <a:rPr lang="en-US" dirty="0" smtClean="0"/>
              <a:t>contracts</a:t>
            </a:r>
            <a:r>
              <a:rPr lang="en-US" dirty="0"/>
              <a:t>, agreements, </a:t>
            </a:r>
            <a:r>
              <a:rPr lang="en-US" dirty="0" smtClean="0"/>
              <a:t>wills (Proof of Existence, </a:t>
            </a:r>
            <a:r>
              <a:rPr lang="en-US" dirty="0" err="1" smtClean="0"/>
              <a:t>Factom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Register, protect, and transact IP (Monegraph, Ascribe)</a:t>
            </a:r>
          </a:p>
          <a:p>
            <a:r>
              <a:rPr lang="en-US" dirty="0" smtClean="0"/>
              <a:t>How it works</a:t>
            </a:r>
          </a:p>
          <a:p>
            <a:pPr lvl="1"/>
            <a:r>
              <a:rPr lang="en-US" dirty="0" smtClean="0"/>
              <a:t>Hash + timestamp + blockchain record</a:t>
            </a:r>
          </a:p>
          <a:p>
            <a:pPr lvl="1"/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26</a:t>
            </a:fld>
            <a:endParaRPr lang="en-US" sz="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1256"/>
            <a:ext cx="1371600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67312"/>
            <a:ext cx="4353533" cy="342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904944"/>
            <a:ext cx="6792273" cy="21910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81200" y="632460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800" i="1" dirty="0">
                <a:solidFill>
                  <a:schemeClr val="bg1"/>
                </a:solidFill>
              </a:rPr>
              <a:t>http://www.proofofexistence.com/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06" y="301256"/>
            <a:ext cx="1384894" cy="138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1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Science and What is </a:t>
            </a:r>
            <a:r>
              <a:rPr lang="en-US" smtClean="0"/>
              <a:t>Mining?</a:t>
            </a:r>
            <a:br>
              <a:rPr lang="en-US" smtClean="0"/>
            </a:br>
            <a:r>
              <a:rPr lang="en-US" sz="2000" i="1" smtClean="0"/>
              <a:t>Bitcoin: world’s largest supercomputer @ 42 petahashes/second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334000" cy="4571999"/>
          </a:xfrm>
        </p:spPr>
        <p:txBody>
          <a:bodyPr/>
          <a:lstStyle/>
          <a:p>
            <a:r>
              <a:rPr lang="en-US" dirty="0" smtClean="0"/>
              <a:t>Mining is the process </a:t>
            </a:r>
            <a:r>
              <a:rPr lang="en-US" dirty="0"/>
              <a:t>of adding transaction records to </a:t>
            </a:r>
            <a:r>
              <a:rPr lang="en-US" dirty="0" smtClean="0"/>
              <a:t>the public ledger by performing a computing task that is costly to execute but easy to verify </a:t>
            </a:r>
          </a:p>
          <a:p>
            <a:r>
              <a:rPr lang="en-US" dirty="0" smtClean="0"/>
              <a:t>Issue: mining is purposefully wasteful to deter malicious players</a:t>
            </a:r>
          </a:p>
          <a:p>
            <a:r>
              <a:rPr lang="en-US" dirty="0" smtClean="0"/>
              <a:t>‘Green’ mining projects</a:t>
            </a:r>
          </a:p>
          <a:p>
            <a:pPr lvl="1"/>
            <a:r>
              <a:rPr lang="en-US" dirty="0" err="1" smtClean="0"/>
              <a:t>Primecoin</a:t>
            </a:r>
            <a:endParaRPr lang="en-US" dirty="0" smtClean="0"/>
          </a:p>
          <a:p>
            <a:pPr lvl="1"/>
            <a:r>
              <a:rPr lang="en-US" dirty="0" smtClean="0"/>
              <a:t>Foldingcoin</a:t>
            </a:r>
          </a:p>
          <a:p>
            <a:pPr lvl="1"/>
            <a:r>
              <a:rPr lang="en-US" dirty="0" smtClean="0"/>
              <a:t>Gridcoin</a:t>
            </a:r>
          </a:p>
          <a:p>
            <a:pPr lvl="1"/>
            <a:r>
              <a:rPr lang="en-US" dirty="0" err="1" smtClean="0"/>
              <a:t>Zennet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27</a:t>
            </a:fld>
            <a:endParaRPr lang="en-US" sz="900" dirty="0"/>
          </a:p>
        </p:txBody>
      </p:sp>
      <p:sp>
        <p:nvSpPr>
          <p:cNvPr id="5" name="Rectangle 4"/>
          <p:cNvSpPr/>
          <p:nvPr/>
        </p:nvSpPr>
        <p:spPr>
          <a:xfrm>
            <a:off x="1965960" y="6324600"/>
            <a:ext cx="3488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00" i="1" dirty="0">
                <a:solidFill>
                  <a:schemeClr val="bg1"/>
                </a:solidFill>
              </a:rPr>
              <a:t>http://</a:t>
            </a:r>
            <a:r>
              <a:rPr lang="en-US" sz="800" i="1" dirty="0" smtClean="0">
                <a:solidFill>
                  <a:schemeClr val="bg1"/>
                </a:solidFill>
              </a:rPr>
              <a:t>www.righto.com/2014/02/bitcoin-mining-hard-way-algorithms.html, </a:t>
            </a:r>
          </a:p>
          <a:p>
            <a:pPr algn="l"/>
            <a:r>
              <a:rPr lang="en-US" sz="800" i="1" dirty="0" smtClean="0">
                <a:solidFill>
                  <a:schemeClr val="bg1"/>
                </a:solidFill>
              </a:rPr>
              <a:t>http</a:t>
            </a:r>
            <a:r>
              <a:rPr lang="en-US" sz="800" i="1" dirty="0">
                <a:solidFill>
                  <a:schemeClr val="bg1"/>
                </a:solidFill>
              </a:rPr>
              <a:t>://codinginmysleep.com/bitcoin-mining-in-plain-english/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48" y="3394226"/>
            <a:ext cx="2519151" cy="2012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39" y="2224288"/>
            <a:ext cx="2507760" cy="11699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095618"/>
            <a:ext cx="2627306" cy="10765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39" y="1220789"/>
            <a:ext cx="2507759" cy="98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49" y="5781418"/>
            <a:ext cx="2519150" cy="390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50" y="5330227"/>
            <a:ext cx="2519150" cy="45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5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Smartnetwork Application: </a:t>
            </a:r>
            <a:r>
              <a:rPr lang="en-US" dirty="0" smtClean="0"/>
              <a:t>Friendly AI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5257800" cy="4754563"/>
          </a:xfrm>
        </p:spPr>
        <p:txBody>
          <a:bodyPr/>
          <a:lstStyle/>
          <a:p>
            <a:pPr lvl="0"/>
            <a:r>
              <a:rPr lang="en-US" dirty="0" smtClean="0"/>
              <a:t>Argument…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Digital </a:t>
            </a:r>
            <a:r>
              <a:rPr lang="en-US" dirty="0"/>
              <a:t>intelligences </a:t>
            </a:r>
            <a:r>
              <a:rPr lang="en-US" dirty="0" smtClean="0"/>
              <a:t>will be running </a:t>
            </a:r>
            <a:r>
              <a:rPr lang="en-US" dirty="0"/>
              <a:t>on consensus-managed smartnetworks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Good </a:t>
            </a:r>
            <a:r>
              <a:rPr lang="en-US" dirty="0"/>
              <a:t>reputational standing </a:t>
            </a:r>
            <a:r>
              <a:rPr lang="en-US" dirty="0" smtClean="0"/>
              <a:t>is required </a:t>
            </a:r>
            <a:r>
              <a:rPr lang="en-US" dirty="0"/>
              <a:t>to conduct operations </a:t>
            </a:r>
          </a:p>
          <a:p>
            <a:pPr lvl="1"/>
            <a:r>
              <a:rPr lang="en-US" dirty="0"/>
              <a:t>Resource access, fund-raising, </a:t>
            </a:r>
            <a:r>
              <a:rPr lang="en-US" dirty="0" smtClean="0"/>
              <a:t>services-providing, </a:t>
            </a:r>
            <a:r>
              <a:rPr lang="en-US" dirty="0"/>
              <a:t>contracts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Consensus </a:t>
            </a:r>
            <a:r>
              <a:rPr lang="en-US" dirty="0"/>
              <a:t>only validates and records bonafide transactions from ‘good’ </a:t>
            </a:r>
            <a:r>
              <a:rPr lang="en-US" dirty="0" smtClean="0"/>
              <a:t>agents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Therefore all agents ‘good’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28</a:t>
            </a:fld>
            <a:endParaRPr lang="en-US" sz="900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828800" y="6324600"/>
            <a:ext cx="64928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800" i="1" dirty="0"/>
              <a:t>Swan, M. Cognitive Applications of Blockchain Technology. Cognitive Science 2015: The Annual Meeting of the Cognitive Science Society: Mind, Technology, and Society, Pasadena CA, July 2015. submitted. </a:t>
            </a:r>
            <a:r>
              <a:rPr lang="en-US" altLang="en-US" sz="800" i="1" dirty="0" smtClean="0"/>
              <a:t>Swan</a:t>
            </a:r>
            <a:r>
              <a:rPr lang="en-US" altLang="en-US" sz="800" i="1" dirty="0"/>
              <a:t>, M. Blockchain Thinking: The Brain as a DAC (Decentralized Autonomous Organization). Texas Bitcoin Conference, Austin TX, March 27-29, 2015. accepted.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88781"/>
            <a:ext cx="2604182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8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1" y="3095473"/>
            <a:ext cx="8318500" cy="2959655"/>
          </a:xfrm>
          <a:prstGeom prst="rect">
            <a:avLst/>
          </a:prstGeom>
        </p:spPr>
      </p:pic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Blockchain</a:t>
            </a:r>
            <a:endParaRPr lang="en-US" altLang="en-US" dirty="0" smtClean="0"/>
          </a:p>
        </p:txBody>
      </p:sp>
      <p:cxnSp>
        <p:nvCxnSpPr>
          <p:cNvPr id="18437" name="Straight Connector 2"/>
          <p:cNvCxnSpPr>
            <a:cxnSpLocks noChangeShapeType="1"/>
          </p:cNvCxnSpPr>
          <p:nvPr/>
        </p:nvCxnSpPr>
        <p:spPr bwMode="auto">
          <a:xfrm>
            <a:off x="444500" y="6248400"/>
            <a:ext cx="8229600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43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800" dirty="0" smtClean="0"/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AB82238B-AE7B-4E28-9D67-7488B600A609}" type="slidenum">
              <a:rPr lang="en-US" altLang="en-US" sz="900" smtClean="0"/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2</a:t>
            </a:fld>
            <a:endParaRPr lang="en-US" altLang="en-US" sz="9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223" y="3413938"/>
            <a:ext cx="1333686" cy="619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492" y="152400"/>
            <a:ext cx="2456875" cy="30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8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Derrida: Ontology of </a:t>
            </a:r>
            <a:r>
              <a:rPr lang="en-US" dirty="0" err="1" smtClean="0"/>
              <a:t>Joycean</a:t>
            </a:r>
            <a:r>
              <a:rPr lang="en-US" dirty="0" smtClean="0"/>
              <a:t> Consensus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29</a:t>
            </a:fld>
            <a:endParaRPr lang="en-US" sz="900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sz="800" i="1" dirty="0" smtClean="0"/>
              <a:t>Derrida. </a:t>
            </a:r>
            <a:r>
              <a:rPr lang="en-US" sz="800" i="1" dirty="0"/>
              <a:t>Ulysses Gramophone: Hear Say Yes In </a:t>
            </a:r>
            <a:r>
              <a:rPr lang="en-US" sz="800" i="1" dirty="0" smtClean="0"/>
              <a:t>Joyce. Pp. 267,  296.</a:t>
            </a:r>
          </a:p>
          <a:p>
            <a:pPr marL="0" indent="0">
              <a:buNone/>
            </a:pPr>
            <a:r>
              <a:rPr lang="en-US" sz="800" i="1" dirty="0" smtClean="0"/>
              <a:t>http</a:t>
            </a:r>
            <a:r>
              <a:rPr lang="en-US" sz="800" i="1" dirty="0"/>
              <a:t>://www.amazon.com/Bitcoin-Blueprint-New-World-Currency/dp/1491920491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199" y="1371601"/>
            <a:ext cx="7848601" cy="4571999"/>
          </a:xfrm>
        </p:spPr>
        <p:txBody>
          <a:bodyPr/>
          <a:lstStyle/>
          <a:p>
            <a:pPr marL="342900" lvl="1" indent="-342900"/>
            <a:r>
              <a:rPr lang="en-US" sz="2400" dirty="0"/>
              <a:t>Affirmation is not </a:t>
            </a:r>
            <a:r>
              <a:rPr lang="en-US" sz="2400" dirty="0" smtClean="0"/>
              <a:t>solo, </a:t>
            </a:r>
            <a:r>
              <a:rPr lang="en-US" sz="2400" dirty="0"/>
              <a:t>“saying yes” is dependent upon another to hear it and acknowledge receipt</a:t>
            </a:r>
          </a:p>
          <a:p>
            <a:r>
              <a:rPr lang="en-US" dirty="0" smtClean="0"/>
              <a:t>The affirmation </a:t>
            </a:r>
            <a:r>
              <a:rPr lang="en-US" dirty="0"/>
              <a:t>relation is </a:t>
            </a:r>
            <a:r>
              <a:rPr lang="en-US" dirty="0" smtClean="0"/>
              <a:t>liberty-enhancing and totalization-resisting, the affirming </a:t>
            </a:r>
            <a:r>
              <a:rPr lang="en-US" dirty="0"/>
              <a:t>and </a:t>
            </a:r>
            <a:r>
              <a:rPr lang="en-US" dirty="0" smtClean="0"/>
              <a:t>acknowledging parties, </a:t>
            </a:r>
            <a:r>
              <a:rPr lang="en-US" dirty="0"/>
              <a:t>and the yes itself, </a:t>
            </a:r>
            <a:r>
              <a:rPr lang="en-US" dirty="0" smtClean="0"/>
              <a:t>remain distinct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i="1" dirty="0"/>
              <a:t>The two responses refer to each other without having any relationship between them. The two sign yet prevent the signature from gathering itself together [totalizing].</a:t>
            </a:r>
            <a:r>
              <a:rPr lang="en-US" dirty="0"/>
              <a:t>” </a:t>
            </a:r>
          </a:p>
          <a:p>
            <a:pPr lvl="2"/>
            <a:r>
              <a:rPr lang="en-US" sz="1600" dirty="0" smtClean="0"/>
              <a:t>The </a:t>
            </a:r>
            <a:r>
              <a:rPr lang="en-US" sz="1600" i="1" dirty="0"/>
              <a:t>yes</a:t>
            </a:r>
            <a:r>
              <a:rPr lang="en-US" sz="1600" dirty="0"/>
              <a:t> </a:t>
            </a:r>
            <a:r>
              <a:rPr lang="en-US" sz="1600" dirty="0" smtClean="0"/>
              <a:t>“</a:t>
            </a:r>
            <a:r>
              <a:rPr lang="en-US" sz="1600" i="1" dirty="0" smtClean="0"/>
              <a:t>addresses </a:t>
            </a:r>
            <a:r>
              <a:rPr lang="en-US" sz="1600" i="1" dirty="0"/>
              <a:t>itself to some other which it does not </a:t>
            </a:r>
            <a:r>
              <a:rPr lang="en-US" sz="1600" i="1" dirty="0" smtClean="0"/>
              <a:t>constitute</a:t>
            </a:r>
            <a:r>
              <a:rPr lang="en-US" sz="1600" dirty="0" smtClean="0"/>
              <a:t>”</a:t>
            </a:r>
          </a:p>
          <a:p>
            <a:pPr lvl="2"/>
            <a:r>
              <a:rPr lang="en-US" sz="1600" dirty="0" smtClean="0"/>
              <a:t>The </a:t>
            </a:r>
            <a:r>
              <a:rPr lang="en-US" sz="1600" i="1" dirty="0"/>
              <a:t>yes</a:t>
            </a:r>
            <a:r>
              <a:rPr lang="en-US" sz="1600" dirty="0"/>
              <a:t> avoids its own </a:t>
            </a:r>
            <a:r>
              <a:rPr lang="en-US" sz="1600" dirty="0" smtClean="0"/>
              <a:t>totalization, “</a:t>
            </a:r>
            <a:r>
              <a:rPr lang="en-US" sz="1600" i="1" dirty="0" smtClean="0"/>
              <a:t>The yes, by </a:t>
            </a:r>
            <a:r>
              <a:rPr lang="en-US" sz="1600" i="1" dirty="0"/>
              <a:t>responding and countersigning, does not let itself be counted or discounted [totalized]</a:t>
            </a:r>
            <a:r>
              <a:rPr lang="en-US" sz="1600" dirty="0"/>
              <a:t>.” </a:t>
            </a:r>
            <a:endParaRPr lang="en-US" sz="1600" dirty="0" smtClean="0"/>
          </a:p>
          <a:p>
            <a:r>
              <a:rPr lang="en-US" dirty="0"/>
              <a:t>Well-formed </a:t>
            </a:r>
            <a:r>
              <a:rPr lang="en-US" dirty="0" smtClean="0"/>
              <a:t>consensus: preserve the integrity </a:t>
            </a:r>
            <a:r>
              <a:rPr lang="en-US" dirty="0"/>
              <a:t>of entities in </a:t>
            </a:r>
            <a:r>
              <a:rPr lang="en-US" dirty="0" smtClean="0"/>
              <a:t>a network </a:t>
            </a:r>
            <a:r>
              <a:rPr lang="en-US" dirty="0"/>
              <a:t>of ad-hoc </a:t>
            </a:r>
            <a:r>
              <a:rPr lang="en-US" dirty="0" smtClean="0"/>
              <a:t>relations </a:t>
            </a:r>
            <a:endParaRPr lang="en-US" dirty="0"/>
          </a:p>
          <a:p>
            <a:pPr lvl="2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034" y="4697819"/>
            <a:ext cx="1115258" cy="1495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880" y="1219200"/>
            <a:ext cx="1010412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9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Cryptocitizen Sensibility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6324600" cy="4754563"/>
          </a:xfrm>
        </p:spPr>
        <p:txBody>
          <a:bodyPr/>
          <a:lstStyle/>
          <a:p>
            <a:r>
              <a:rPr lang="en-US" dirty="0" smtClean="0"/>
              <a:t>A new relationship with authority </a:t>
            </a:r>
            <a:r>
              <a:rPr lang="en-US" smtClean="0"/>
              <a:t>and responsibility-taking</a:t>
            </a:r>
          </a:p>
          <a:p>
            <a:pPr lvl="1"/>
            <a:r>
              <a:rPr lang="en-US" smtClean="0"/>
              <a:t>Digital safety: Backing up our money</a:t>
            </a:r>
            <a:endParaRPr lang="en-US" dirty="0" smtClean="0"/>
          </a:p>
          <a:p>
            <a:pPr lvl="1"/>
            <a:r>
              <a:rPr lang="en-US" smtClean="0"/>
              <a:t>Governance </a:t>
            </a:r>
            <a:r>
              <a:rPr lang="en-US" dirty="0" smtClean="0"/>
              <a:t>services vs. being governed</a:t>
            </a:r>
          </a:p>
          <a:p>
            <a:pPr lvl="2"/>
            <a:r>
              <a:rPr lang="en-US" dirty="0" smtClean="0"/>
              <a:t>Trend: happened with news media, entertainment, stock-trading, health services; now happening </a:t>
            </a:r>
            <a:r>
              <a:rPr lang="en-US" smtClean="0"/>
              <a:t>with economics and politics</a:t>
            </a:r>
          </a:p>
          <a:p>
            <a:r>
              <a:rPr lang="en-US" smtClean="0"/>
              <a:t>Freedom </a:t>
            </a:r>
            <a:r>
              <a:rPr lang="en-US"/>
              <a:t>of choice, autonomy, and self-determination </a:t>
            </a:r>
            <a:r>
              <a:rPr lang="en-US" smtClean="0"/>
              <a:t>of economic and political systems as </a:t>
            </a:r>
            <a:r>
              <a:rPr lang="en-US"/>
              <a:t>basic human </a:t>
            </a:r>
            <a:r>
              <a:rPr lang="en-US" smtClean="0"/>
              <a:t>rights</a:t>
            </a:r>
          </a:p>
          <a:p>
            <a:r>
              <a:rPr lang="en-US" smtClean="0"/>
              <a:t>Responsibility for trust-generating behavior per reduced government involvement in decentralization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30</a:t>
            </a:fld>
            <a:endParaRPr lang="en-US" sz="900" dirty="0"/>
          </a:p>
        </p:txBody>
      </p:sp>
      <p:pic>
        <p:nvPicPr>
          <p:cNvPr id="9" name="Picture 2" descr="C:\1_files\1h Ethereum and CryptoCurrencies\Blockchain health\images\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04994"/>
            <a:ext cx="1719072" cy="65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180161"/>
            <a:ext cx="1719072" cy="12395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454295"/>
            <a:ext cx="1719072" cy="11904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673495"/>
            <a:ext cx="1719072" cy="254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2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/>
              <a:t>Blockchain Philosophy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Smartnetwork Trust &amp; Consensus Realities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791200" cy="4754563"/>
          </a:xfrm>
        </p:spPr>
        <p:txBody>
          <a:bodyPr/>
          <a:lstStyle/>
          <a:p>
            <a:r>
              <a:rPr lang="en-US" smtClean="0"/>
              <a:t>Trust is manufactured on smartnetworks though consensus protocols and independent confirmations of truth states</a:t>
            </a:r>
          </a:p>
          <a:p>
            <a:r>
              <a:rPr lang="en-US" smtClean="0"/>
              <a:t>Smartnetworks are a way of making new and pluralistic reality</a:t>
            </a:r>
          </a:p>
          <a:p>
            <a:r>
              <a:rPr lang="en-US" smtClean="0"/>
              <a:t>Different network consensus protocols come to different truth states about the world, thus… </a:t>
            </a:r>
          </a:p>
          <a:p>
            <a:pPr lvl="1"/>
            <a:r>
              <a:rPr lang="en-US" smtClean="0"/>
              <a:t>…creating mulitple realities, and </a:t>
            </a:r>
          </a:p>
          <a:p>
            <a:pPr lvl="1"/>
            <a:r>
              <a:rPr lang="en-US" smtClean="0"/>
              <a:t>…the notion that realitiy is maleable and can be created; gives portability with reality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31</a:t>
            </a:fld>
            <a:endParaRPr lang="en-US" sz="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524000"/>
            <a:ext cx="3071065" cy="18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80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457200" y="1371600"/>
            <a:ext cx="7856078" cy="481509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32</a:t>
            </a:fld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3962400" y="820162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Rio, Tel Aviv, Hamburg, Barcelona, Seoul, Tokyo, New York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79" y="152400"/>
            <a:ext cx="3372321" cy="6668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89" y="3904128"/>
            <a:ext cx="3801811" cy="22825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55" y="3904128"/>
            <a:ext cx="3833546" cy="22825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446029"/>
            <a:ext cx="3817478" cy="23373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88" y="1447801"/>
            <a:ext cx="3801812" cy="233561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81444" y="6324600"/>
            <a:ext cx="15071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http://bitfilm.com/festival.html</a:t>
            </a:r>
          </a:p>
        </p:txBody>
      </p:sp>
    </p:spTree>
    <p:extLst>
      <p:ext uri="{BB962C8B-B14F-4D97-AF65-F5344CB8AC3E}">
        <p14:creationId xmlns:p14="http://schemas.microsoft.com/office/powerpoint/2010/main" val="141486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33</a:t>
            </a:fld>
            <a:endParaRPr lang="en-US" sz="900" dirty="0"/>
          </a:p>
        </p:txBody>
      </p:sp>
      <p:sp>
        <p:nvSpPr>
          <p:cNvPr id="8" name="Rectangle 7"/>
          <p:cNvSpPr/>
          <p:nvPr/>
        </p:nvSpPr>
        <p:spPr>
          <a:xfrm>
            <a:off x="2020186" y="6324600"/>
            <a:ext cx="49902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i="1" dirty="0">
                <a:solidFill>
                  <a:schemeClr val="bg1"/>
                </a:solidFill>
              </a:rPr>
              <a:t>http://cryptoart.com/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936" y="2011680"/>
            <a:ext cx="2962656" cy="3703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17" y="2011680"/>
            <a:ext cx="2922672" cy="37033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4" y="2011680"/>
            <a:ext cx="2962656" cy="37033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994" y="457200"/>
            <a:ext cx="4554006" cy="990600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640080"/>
          </a:xfrm>
        </p:spPr>
        <p:txBody>
          <a:bodyPr/>
          <a:lstStyle/>
          <a:p>
            <a:pPr eaLnBrk="1" hangingPunct="1"/>
            <a:r>
              <a:rPr lang="en-US" dirty="0" smtClean="0"/>
              <a:t>Fine art paper wallets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 bwMode="auto">
          <a:xfrm>
            <a:off x="2133600" y="4495800"/>
            <a:ext cx="1149804" cy="1066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 flipV="1">
            <a:off x="2971800" y="5486400"/>
            <a:ext cx="762000" cy="47296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3421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34</a:t>
            </a:fld>
            <a:endParaRPr lang="en-US" sz="900" dirty="0"/>
          </a:p>
        </p:txBody>
      </p:sp>
      <p:sp>
        <p:nvSpPr>
          <p:cNvPr id="8" name="Rectangle 7"/>
          <p:cNvSpPr/>
          <p:nvPr/>
        </p:nvSpPr>
        <p:spPr>
          <a:xfrm>
            <a:off x="2020186" y="6324600"/>
            <a:ext cx="49902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i="1" dirty="0">
                <a:solidFill>
                  <a:schemeClr val="bg1"/>
                </a:solidFill>
              </a:rPr>
              <a:t>https://bitcointalk.org/index.php?topic=98392.0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943" y="1447799"/>
            <a:ext cx="1974457" cy="4648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7228"/>
            <a:ext cx="5742327" cy="3880172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eaLnBrk="1" hangingPunct="1"/>
            <a:r>
              <a:rPr lang="en-US" dirty="0" smtClean="0"/>
              <a:t>Cryptographic art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9200" y="76200"/>
            <a:ext cx="373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mtClean="0">
                <a:solidFill>
                  <a:schemeClr val="bg1"/>
                </a:solidFill>
              </a:rPr>
              <a:t>Someone </a:t>
            </a:r>
            <a:r>
              <a:rPr lang="en-US" sz="1600">
                <a:solidFill>
                  <a:schemeClr val="bg1"/>
                </a:solidFill>
              </a:rPr>
              <a:t>used Bitcoin's ability to embed arbitrary text inside a transaction to put an </a:t>
            </a:r>
            <a:r>
              <a:rPr lang="en-US" sz="1600" i="1">
                <a:solidFill>
                  <a:schemeClr val="bg1"/>
                </a:solidFill>
              </a:rPr>
              <a:t>ASCII</a:t>
            </a:r>
            <a:r>
              <a:rPr lang="en-US" sz="1600">
                <a:solidFill>
                  <a:schemeClr val="bg1"/>
                </a:solidFill>
              </a:rPr>
              <a:t> Art Ben </a:t>
            </a:r>
            <a:r>
              <a:rPr lang="en-US" sz="1600" i="1">
                <a:solidFill>
                  <a:schemeClr val="bg1"/>
                </a:solidFill>
              </a:rPr>
              <a:t>Bernanke</a:t>
            </a:r>
            <a:r>
              <a:rPr lang="en-US" sz="1600">
                <a:solidFill>
                  <a:schemeClr val="bg1"/>
                </a:solidFill>
              </a:rPr>
              <a:t> into </a:t>
            </a:r>
            <a:r>
              <a:rPr lang="en-US" sz="1600" smtClean="0">
                <a:solidFill>
                  <a:schemeClr val="bg1"/>
                </a:solidFill>
              </a:rPr>
              <a:t>the Bitcoin blockchain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40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35</a:t>
            </a:fld>
            <a:endParaRPr lang="en-US" sz="900" dirty="0"/>
          </a:p>
        </p:txBody>
      </p:sp>
      <p:sp>
        <p:nvSpPr>
          <p:cNvPr id="8" name="Rectangle 7"/>
          <p:cNvSpPr/>
          <p:nvPr/>
        </p:nvSpPr>
        <p:spPr>
          <a:xfrm>
            <a:off x="2020186" y="6324600"/>
            <a:ext cx="49902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i="1" dirty="0" smtClean="0">
                <a:solidFill>
                  <a:schemeClr val="bg1"/>
                </a:solidFill>
              </a:rPr>
              <a:t>http</a:t>
            </a:r>
            <a:r>
              <a:rPr lang="en-US" sz="800" i="1" dirty="0">
                <a:solidFill>
                  <a:schemeClr val="bg1"/>
                </a:solidFill>
              </a:rPr>
              <a:t>://fiatleak.com/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eaLnBrk="1" hangingPunct="1"/>
            <a:r>
              <a:rPr lang="en-US" dirty="0" smtClean="0"/>
              <a:t>Data visualization as art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5" y="2013099"/>
            <a:ext cx="8654816" cy="396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4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36</a:t>
            </a:fld>
            <a:endParaRPr lang="en-US" sz="900" dirty="0"/>
          </a:p>
        </p:txBody>
      </p:sp>
      <p:sp>
        <p:nvSpPr>
          <p:cNvPr id="8" name="Rectangle 7"/>
          <p:cNvSpPr/>
          <p:nvPr/>
        </p:nvSpPr>
        <p:spPr>
          <a:xfrm>
            <a:off x="2020186" y="6324600"/>
            <a:ext cx="49902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i="1" dirty="0">
                <a:solidFill>
                  <a:schemeClr val="bg1"/>
                </a:solidFill>
              </a:rPr>
              <a:t>http://</a:t>
            </a:r>
            <a:r>
              <a:rPr lang="en-US" sz="800" i="1" dirty="0" smtClean="0">
                <a:solidFill>
                  <a:schemeClr val="bg1"/>
                </a:solidFill>
              </a:rPr>
              <a:t>www.quora.com/What-are-some-of-the-best-Bitcoin-visualizations</a:t>
            </a:r>
            <a:endParaRPr lang="en-US" sz="800" i="1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eaLnBrk="1" hangingPunct="1"/>
            <a:r>
              <a:rPr lang="en-US" dirty="0" smtClean="0"/>
              <a:t>Data visualization as art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14074" y="2133600"/>
            <a:ext cx="5963483" cy="3705742"/>
            <a:chOff x="5486400" y="1642730"/>
            <a:chExt cx="5963483" cy="37057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1642730"/>
              <a:ext cx="5963483" cy="370574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800" y="4343400"/>
              <a:ext cx="1638529" cy="876422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456" y="313664"/>
            <a:ext cx="2295144" cy="8345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456" y="1158145"/>
            <a:ext cx="2291999" cy="35409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324600" y="2133600"/>
            <a:ext cx="304800" cy="9144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05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37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4078374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Satoshi Dice betting game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471" y="152400"/>
            <a:ext cx="1638529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0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Literacy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238999" cy="4754563"/>
          </a:xfrm>
        </p:spPr>
        <p:txBody>
          <a:bodyPr/>
          <a:lstStyle/>
          <a:p>
            <a:pPr eaLnBrk="1" hangingPunct="1"/>
            <a:r>
              <a:rPr lang="en-US" dirty="0" smtClean="0"/>
              <a:t>‘Bitcoin MOOCs,’  ‘Kiva for literacy’</a:t>
            </a:r>
          </a:p>
          <a:p>
            <a:pPr lvl="1" eaLnBrk="1" hangingPunct="1"/>
            <a:r>
              <a:rPr lang="en-US" dirty="0"/>
              <a:t>Peer-to-peer </a:t>
            </a:r>
            <a:r>
              <a:rPr lang="en-US" dirty="0" smtClean="0"/>
              <a:t>learning contracts </a:t>
            </a:r>
          </a:p>
          <a:p>
            <a:pPr eaLnBrk="1" hangingPunct="1"/>
            <a:r>
              <a:rPr lang="en-US" dirty="0" smtClean="0"/>
              <a:t>Literacy beyond reading</a:t>
            </a:r>
          </a:p>
          <a:p>
            <a:pPr lvl="1" eaLnBrk="1" hangingPunct="1"/>
            <a:r>
              <a:rPr lang="en-US" dirty="0" smtClean="0"/>
              <a:t>Technical</a:t>
            </a:r>
            <a:r>
              <a:rPr lang="en-US" dirty="0"/>
              <a:t>, Agricultural, </a:t>
            </a:r>
            <a:r>
              <a:rPr lang="en-US" dirty="0" smtClean="0"/>
              <a:t>Vocational </a:t>
            </a:r>
            <a:r>
              <a:rPr lang="en-US" dirty="0"/>
              <a:t>Literacy</a:t>
            </a:r>
          </a:p>
          <a:p>
            <a:pPr eaLnBrk="1" hangingPunct="1"/>
            <a:r>
              <a:rPr lang="en-US" dirty="0" smtClean="0"/>
              <a:t>Blockchain-based </a:t>
            </a:r>
            <a:r>
              <a:rPr lang="en-US" dirty="0"/>
              <a:t>personal development contracts</a:t>
            </a:r>
          </a:p>
          <a:p>
            <a:pPr lvl="1" eaLnBrk="1" hangingPunct="1"/>
            <a:r>
              <a:rPr lang="en-US" dirty="0" smtClean="0"/>
              <a:t>QS-biometric utility function imputation and tracking</a:t>
            </a:r>
          </a:p>
          <a:p>
            <a:pPr lvl="1" eaLnBrk="1" hangingPunct="1"/>
            <a:r>
              <a:rPr lang="en-US" dirty="0" smtClean="0"/>
              <a:t>Maslow chains, subjectivation and actualization chains</a:t>
            </a:r>
          </a:p>
          <a:p>
            <a:pPr eaLnBrk="1" hangingPunct="1"/>
            <a:r>
              <a:rPr lang="en-US" dirty="0" smtClean="0"/>
              <a:t>Development Economics </a:t>
            </a:r>
            <a:r>
              <a:rPr lang="en-US" dirty="0"/>
              <a:t>2.0 </a:t>
            </a:r>
            <a:endParaRPr lang="en-US" dirty="0" smtClean="0"/>
          </a:p>
          <a:p>
            <a:pPr lvl="1" eaLnBrk="1" hangingPunct="1"/>
            <a:r>
              <a:rPr lang="en-US" smtClean="0"/>
              <a:t>Decentralized </a:t>
            </a:r>
            <a:r>
              <a:rPr lang="en-US"/>
              <a:t>credit </a:t>
            </a:r>
            <a:r>
              <a:rPr lang="en-US" smtClean="0"/>
              <a:t>bureaus, literacy </a:t>
            </a:r>
            <a:r>
              <a:rPr lang="en-US" dirty="0" smtClean="0"/>
              <a:t>contracts, remittances, blockchain-tracked aid, microcredit</a:t>
            </a:r>
            <a:r>
              <a:rPr lang="en-US" smtClean="0"/>
              <a:t>, </a:t>
            </a:r>
            <a:endParaRPr lang="en-US" dirty="0" smtClean="0"/>
          </a:p>
          <a:p>
            <a:pPr lvl="2" eaLnBrk="1" hangingPunct="1"/>
            <a:r>
              <a:rPr lang="en-US" dirty="0" smtClean="0"/>
              <a:t>Open-source FICO scores</a:t>
            </a:r>
          </a:p>
          <a:p>
            <a:pPr lvl="2" eaLnBrk="1" hangingPunct="1"/>
            <a:r>
              <a:rPr lang="en-US" dirty="0" smtClean="0"/>
              <a:t>Peer-vouched reputation</a:t>
            </a:r>
          </a:p>
          <a:p>
            <a:pPr lvl="1" eaLnBrk="1" hangingPunct="1"/>
            <a:endParaRPr lang="en-US" dirty="0" smtClean="0"/>
          </a:p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38</a:t>
            </a:fld>
            <a:endParaRPr lang="en-US" sz="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04" y="362762"/>
            <a:ext cx="1586419" cy="144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608" y="1841203"/>
            <a:ext cx="1591056" cy="1591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62762"/>
            <a:ext cx="1395856" cy="931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573" y="4876800"/>
            <a:ext cx="1162050" cy="115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4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54" y="4233532"/>
            <a:ext cx="3573059" cy="983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Bitcoin-</a:t>
            </a:r>
            <a:r>
              <a:rPr lang="en-US" dirty="0" err="1" smtClean="0"/>
              <a:t>FinTech</a:t>
            </a:r>
            <a:r>
              <a:rPr lang="en-US" dirty="0" smtClean="0"/>
              <a:t>-Blockchain Growth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3</a:t>
            </a:fld>
            <a:endParaRPr lang="en-US" sz="900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sz="800" i="1" dirty="0"/>
              <a:t>https://</a:t>
            </a:r>
            <a:r>
              <a:rPr lang="en-US" sz="800" i="1" dirty="0" smtClean="0"/>
              <a:t>angel.co/bitcoin</a:t>
            </a:r>
            <a:r>
              <a:rPr lang="en-US" sz="800" i="1" dirty="0"/>
              <a:t>, http://thefinanser.co.uk/fsclub/2015/02/the-fintech-scene-is-so-hot-its-boiling.html</a:t>
            </a:r>
            <a:endParaRPr lang="en-US" sz="800" i="1" dirty="0" smtClean="0"/>
          </a:p>
          <a:p>
            <a:pPr marL="0" indent="0">
              <a:buNone/>
            </a:pPr>
            <a:r>
              <a:rPr lang="en-US" sz="800" i="1" dirty="0" smtClean="0"/>
              <a:t>http</a:t>
            </a:r>
            <a:r>
              <a:rPr lang="en-US" sz="800" i="1" dirty="0"/>
              <a:t>://thenextweb.com/insider/2015/04/16/bitcoin-is-the-worlds-most-dangerous-idea/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324600" y="3810000"/>
            <a:ext cx="2438400" cy="2379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indent="0" algn="ctr">
              <a:buNone/>
            </a:pPr>
            <a:r>
              <a:rPr lang="en-US" sz="1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Silicon Valley Bank: Global investment in </a:t>
            </a:r>
            <a:r>
              <a:rPr lang="en-US" sz="18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FinTech</a:t>
            </a:r>
            <a:r>
              <a:rPr lang="en-US" sz="1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set to double from $10 billion in 2014 to $19.7 billion in </a:t>
            </a:r>
            <a:r>
              <a:rPr lang="en-US" sz="1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2015, and reach </a:t>
            </a:r>
            <a:r>
              <a:rPr lang="en-US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$46.1 </a:t>
            </a:r>
            <a:r>
              <a:rPr lang="en-US" sz="1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billion by 2020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272876"/>
            <a:ext cx="3796892" cy="2390747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595413" y="5345121"/>
            <a:ext cx="5562600" cy="885022"/>
            <a:chOff x="6324600" y="3941134"/>
            <a:chExt cx="5562600" cy="885022"/>
          </a:xfrm>
        </p:grpSpPr>
        <p:sp>
          <p:nvSpPr>
            <p:cNvPr id="24" name="Rectangle 23"/>
            <p:cNvSpPr/>
            <p:nvPr/>
          </p:nvSpPr>
          <p:spPr bwMode="auto">
            <a:xfrm>
              <a:off x="6324600" y="3941134"/>
              <a:ext cx="5562600" cy="8850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083" y="4486242"/>
              <a:ext cx="838317" cy="23815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680" y="4382631"/>
              <a:ext cx="867120" cy="40322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0014" y="3941134"/>
              <a:ext cx="2467320" cy="39058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8095" y="4295715"/>
              <a:ext cx="2676899" cy="42868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600" y="3963472"/>
              <a:ext cx="2800741" cy="419159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49" y="1847879"/>
            <a:ext cx="3428597" cy="7632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73" y="1885092"/>
            <a:ext cx="733527" cy="142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49" y="1295400"/>
            <a:ext cx="1073011" cy="5546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554" y="5018462"/>
            <a:ext cx="743054" cy="181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67" y="4623668"/>
            <a:ext cx="1985987" cy="59495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77" y="2674934"/>
            <a:ext cx="1066800" cy="59149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24" y="3329625"/>
            <a:ext cx="4133409" cy="7621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838" y="3841899"/>
            <a:ext cx="733527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9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 bwMode="auto">
          <a:xfrm>
            <a:off x="277335" y="1297835"/>
            <a:ext cx="8574715" cy="288950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278423" y="1297836"/>
            <a:ext cx="1573628" cy="2889504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7334" y="4276636"/>
            <a:ext cx="8574717" cy="1773198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71131" y="4580401"/>
            <a:ext cx="1752601" cy="144480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00733" cy="868362"/>
          </a:xfrm>
        </p:spPr>
        <p:txBody>
          <a:bodyPr/>
          <a:lstStyle/>
          <a:p>
            <a:r>
              <a:rPr lang="en-US" smtClean="0"/>
              <a:t>Blockchain Applications </a:t>
            </a:r>
            <a:r>
              <a:rPr lang="en-US" dirty="0" smtClean="0"/>
              <a:t>by Sector </a:t>
            </a:r>
            <a:r>
              <a:rPr lang="en-US" sz="2000" dirty="0" smtClean="0"/>
              <a:t>(selected)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39</a:t>
            </a:fld>
            <a:endParaRPr lang="en-US" sz="900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sz="800" i="1" dirty="0"/>
              <a:t>http://www.amazon.com/Bitcoin-Blueprint-New-World-Currency/dp/1491920491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73666" y="4266003"/>
            <a:ext cx="2810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u="sng" dirty="0" smtClean="0">
                <a:solidFill>
                  <a:schemeClr val="bg1"/>
                </a:solidFill>
              </a:rPr>
              <a:t>Crucial Blockchain Properties</a:t>
            </a:r>
            <a:endParaRPr lang="en-US" sz="1050" i="1" u="sng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1132" y="4632573"/>
            <a:ext cx="181196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 err="1" smtClean="0">
                <a:solidFill>
                  <a:schemeClr val="bg1"/>
                </a:solidFill>
              </a:rPr>
              <a:t>Cryptoledger</a:t>
            </a:r>
            <a:endParaRPr lang="en-US" sz="1100" dirty="0" smtClean="0">
              <a:solidFill>
                <a:schemeClr val="bg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</a:rPr>
              <a:t>Decentralized network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</a:rPr>
              <a:t>Trustless counterparties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</a:rPr>
              <a:t>Independent consensus-confirmed transactions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2057400" y="4580401"/>
            <a:ext cx="1746398" cy="14447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078666" y="4632573"/>
            <a:ext cx="1734361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</a:rPr>
              <a:t>Permanent record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</a:rPr>
              <a:t>Public records repository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</a:rPr>
              <a:t>Notarization time-stamping hashes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</a:rPr>
              <a:t>Universal format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</a:rPr>
              <a:t>Accessibility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2071048" y="1297836"/>
            <a:ext cx="1746398" cy="2890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81693" y="1360967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 smtClean="0">
                <a:solidFill>
                  <a:schemeClr val="bg1"/>
                </a:solidFill>
              </a:rPr>
              <a:t>Government &amp; Legal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74235" y="2057400"/>
            <a:ext cx="18881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Transnational orgs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Personalized governance services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Voting, propositions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P2P bonds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Tele-attorney services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IP registration and exchange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Tax receipts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Notary service and document registry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269544" y="1297836"/>
            <a:ext cx="1752601" cy="289017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1131" y="1360967"/>
            <a:ext cx="175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 smtClean="0">
                <a:solidFill>
                  <a:schemeClr val="bg1"/>
                </a:solidFill>
              </a:rPr>
              <a:t>Economics and Markets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1132" y="2046767"/>
            <a:ext cx="18119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Currency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Payments &amp; Remittance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Banking &amp; Finance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Clearing &amp; Settlement</a:t>
            </a:r>
            <a:endParaRPr lang="en-US" dirty="0">
              <a:solidFill>
                <a:schemeClr val="bg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Insurance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FinTech</a:t>
            </a:r>
            <a:endParaRPr lang="en-US" dirty="0" smtClean="0">
              <a:solidFill>
                <a:schemeClr val="bg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Trading &amp; Derivatives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QA &amp; Internal Audit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Crowdfunding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3857759" y="1297835"/>
            <a:ext cx="1714455" cy="2889504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5594499" y="4580401"/>
            <a:ext cx="1644501" cy="144480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7264251" y="4580401"/>
            <a:ext cx="1587799" cy="1444808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38600" y="163796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 smtClean="0">
                <a:solidFill>
                  <a:schemeClr val="bg1"/>
                </a:solidFill>
              </a:rPr>
              <a:t>IOT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52532" y="2046767"/>
            <a:ext cx="18119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Agricultural &amp; drone sensor networks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Smarthome networks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Integrated smartcity, connected car, smarthome sensors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Self-driving car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Personalized robots, robotic companions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Personalized drones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Digital assistants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3819613" y="4580401"/>
            <a:ext cx="1752601" cy="1444808"/>
          </a:xfrm>
          <a:prstGeom prst="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73798" y="4632573"/>
            <a:ext cx="18119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</a:rPr>
              <a:t>Communication (messaging)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</a:rPr>
              <a:t>Large-scale coordination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</a:rPr>
              <a:t>Entity ingress/egress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</a:rPr>
              <a:t>Transaction security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600701" y="4632573"/>
            <a:ext cx="163829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</a:rPr>
              <a:t>Universal format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</a:rPr>
              <a:t>Large-scale multi-data-stream integration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</a:rPr>
              <a:t>Privacy </a:t>
            </a:r>
            <a:r>
              <a:rPr lang="en-US" sz="1100" smtClean="0">
                <a:solidFill>
                  <a:schemeClr val="bg1"/>
                </a:solidFill>
              </a:rPr>
              <a:t>and security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smtClean="0">
                <a:solidFill>
                  <a:schemeClr val="bg1"/>
                </a:solidFill>
              </a:rPr>
              <a:t>Real-time </a:t>
            </a:r>
            <a:r>
              <a:rPr lang="en-US" sz="1100" dirty="0" smtClean="0">
                <a:solidFill>
                  <a:schemeClr val="bg1"/>
                </a:solidFill>
              </a:rPr>
              <a:t>accessibility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5605731" y="1297836"/>
            <a:ext cx="1633270" cy="2889504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15000" y="163796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 smtClean="0">
                <a:solidFill>
                  <a:schemeClr val="bg1"/>
                </a:solidFill>
              </a:rPr>
              <a:t>Health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05132" y="2046767"/>
            <a:ext cx="18119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Universal EMR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Health databanks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QS Data Commons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Big health data stream analytics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Digital health wallet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Smart property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HealthToken</a:t>
            </a:r>
            <a:endParaRPr lang="en-US" dirty="0" smtClean="0">
              <a:solidFill>
                <a:schemeClr val="bg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Personal development contracts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309000" y="4632573"/>
            <a:ext cx="15430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</a:rPr>
              <a:t>Large-scale infrastructural element for coordination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</a:rPr>
              <a:t>Checks-and-balances system for ‘good-player’ access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262482" y="2046767"/>
            <a:ext cx="18119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Community supercomputing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Crowd analysis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P2P </a:t>
            </a:r>
            <a:r>
              <a:rPr lang="en-US" dirty="0" err="1" smtClean="0">
                <a:solidFill>
                  <a:schemeClr val="bg1"/>
                </a:solidFill>
              </a:rPr>
              <a:t>resourcenets</a:t>
            </a:r>
            <a:endParaRPr lang="en-US" dirty="0" smtClean="0">
              <a:solidFill>
                <a:schemeClr val="bg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Film, </a:t>
            </a:r>
            <a:r>
              <a:rPr lang="en-US" dirty="0" err="1" smtClean="0">
                <a:solidFill>
                  <a:schemeClr val="bg1"/>
                </a:solidFill>
              </a:rPr>
              <a:t>dataviz</a:t>
            </a:r>
            <a:endParaRPr lang="en-US" dirty="0" smtClean="0">
              <a:solidFill>
                <a:schemeClr val="bg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AI: blockchain advocates, friendly AI, blockchain learners, digital mindfile services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72350" y="1360967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 smtClean="0">
                <a:solidFill>
                  <a:schemeClr val="bg1"/>
                </a:solidFill>
              </a:rPr>
              <a:t>Science, Art, AI</a:t>
            </a:r>
            <a:endParaRPr lang="en-US" b="1" u="sng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450818"/>
            <a:ext cx="304800" cy="46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6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447800"/>
            <a:ext cx="1066800" cy="1066800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Summary: The blockchain is… </a:t>
            </a:r>
            <a:endParaRPr lang="en-US" altLang="en-US" sz="2800" dirty="0" smtClean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buSzTx/>
              <a:buFontTx/>
              <a:buNone/>
            </a:pPr>
            <a:endParaRPr lang="en-US" altLang="en-US" sz="800" dirty="0" smtClean="0"/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D7A5C7CF-C68E-4004-AEA2-4F3B0616CD47}" type="slidenum">
              <a:rPr lang="en-US" altLang="en-US" sz="900" smtClean="0"/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40</a:t>
            </a:fld>
            <a:endParaRPr lang="en-US" altLang="en-US" sz="900" dirty="0" smtClean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457200" y="1371600"/>
            <a:ext cx="8305800" cy="475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 smtClean="0"/>
              <a:t>A </a:t>
            </a:r>
            <a:r>
              <a:rPr lang="en-US" altLang="en-US" kern="0" dirty="0"/>
              <a:t>decentralized public </a:t>
            </a:r>
            <a:r>
              <a:rPr lang="en-US" altLang="en-US" kern="0" dirty="0" smtClean="0"/>
              <a:t>transaction ledger </a:t>
            </a:r>
            <a:endParaRPr lang="en-US" altLang="en-US" kern="0" dirty="0"/>
          </a:p>
          <a:p>
            <a:pPr eaLnBrk="1" hangingPunct="1"/>
            <a:r>
              <a:rPr lang="en-US" smtClean="0"/>
              <a:t>A markets and smart property </a:t>
            </a:r>
            <a:r>
              <a:rPr lang="en-US" altLang="en-US" kern="0" smtClean="0"/>
              <a:t>management </a:t>
            </a:r>
            <a:r>
              <a:rPr lang="en-US" altLang="en-US" kern="0"/>
              <a:t>system for all of the world’s assets, smart property, and documents</a:t>
            </a:r>
          </a:p>
          <a:p>
            <a:pPr eaLnBrk="1" hangingPunct="1"/>
            <a:r>
              <a:rPr lang="en-US" smtClean="0"/>
              <a:t>An </a:t>
            </a:r>
            <a:r>
              <a:rPr lang="en-US" dirty="0" smtClean="0"/>
              <a:t>enabler of the </a:t>
            </a:r>
            <a:r>
              <a:rPr lang="en-US" dirty="0"/>
              <a:t>M2M/IOT machine </a:t>
            </a:r>
            <a:r>
              <a:rPr lang="en-US" dirty="0" smtClean="0"/>
              <a:t>economy</a:t>
            </a:r>
          </a:p>
          <a:p>
            <a:pPr eaLnBrk="1" hangingPunct="1"/>
            <a:r>
              <a:rPr lang="en-US" altLang="en-US" smtClean="0"/>
              <a:t>A </a:t>
            </a:r>
            <a:r>
              <a:rPr lang="en-US" altLang="en-US" dirty="0" smtClean="0"/>
              <a:t>tool for science</a:t>
            </a:r>
            <a:r>
              <a:rPr lang="en-US" altLang="en-US" dirty="0"/>
              <a:t>, health, literacy, and </a:t>
            </a:r>
            <a:r>
              <a:rPr lang="en-US" altLang="en-US"/>
              <a:t>art </a:t>
            </a:r>
            <a:r>
              <a:rPr lang="en-US" altLang="en-US" smtClean="0"/>
              <a:t>applications</a:t>
            </a:r>
          </a:p>
          <a:p>
            <a:pPr eaLnBrk="1" hangingPunct="1"/>
            <a:r>
              <a:rPr lang="en-US">
                <a:solidFill>
                  <a:srgbClr val="FFC000"/>
                </a:solidFill>
              </a:rPr>
              <a:t>A new form of information technology, a decentralized system of checks and balances, an infrastructure, an organizing system that is universal and </a:t>
            </a:r>
            <a:r>
              <a:rPr lang="en-US" smtClean="0">
                <a:solidFill>
                  <a:srgbClr val="FFC000"/>
                </a:solidFill>
              </a:rPr>
              <a:t>planetary-scale</a:t>
            </a:r>
            <a:endParaRPr lang="en-US" kern="0" smtClean="0">
              <a:solidFill>
                <a:srgbClr val="FFC000"/>
              </a:solidFill>
            </a:endParaRPr>
          </a:p>
          <a:p>
            <a:pPr eaLnBrk="1" hangingPunct="1"/>
            <a:r>
              <a:rPr lang="en-US" sz="2400" smtClean="0"/>
              <a:t>Growing </a:t>
            </a:r>
            <a:r>
              <a:rPr lang="en-US" sz="2400"/>
              <a:t>sensibility of the Cryptocitizen in self-authority </a:t>
            </a:r>
            <a:r>
              <a:rPr lang="en-US" sz="2400" smtClean="0"/>
              <a:t>responsibility-taking and smartnetworks as a means of conferring a </a:t>
            </a:r>
            <a:r>
              <a:rPr lang="en-US" sz="2400"/>
              <a:t>reality truth state and societal shared trust</a:t>
            </a:r>
          </a:p>
          <a:p>
            <a:pPr eaLnBrk="1" hangingPunct="1"/>
            <a:endParaRPr lang="en-US" altLang="en-US" kern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kern="0" dirty="0" smtClean="0"/>
          </a:p>
          <a:p>
            <a:pPr eaLnBrk="1" hangingPunct="1"/>
            <a:endParaRPr lang="en-US" altLang="en-US" kern="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655" y="231107"/>
            <a:ext cx="1837145" cy="1377859"/>
          </a:xfrm>
          <a:prstGeom prst="rect">
            <a:avLst/>
          </a:prstGeom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828800" y="6324600"/>
            <a:ext cx="6492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800" i="1" dirty="0" smtClean="0"/>
              <a:t>http</a:t>
            </a:r>
            <a:r>
              <a:rPr lang="en-US" altLang="en-US" sz="800" i="1" dirty="0"/>
              <a:t>://www.melanieswan.com/documents/BlockchainThinking_SWAN.pdf</a:t>
            </a:r>
          </a:p>
        </p:txBody>
      </p:sp>
    </p:spTree>
    <p:extLst>
      <p:ext uri="{BB962C8B-B14F-4D97-AF65-F5344CB8AC3E}">
        <p14:creationId xmlns:p14="http://schemas.microsoft.com/office/powerpoint/2010/main" val="286707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68" y="1345279"/>
            <a:ext cx="8366760" cy="4614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41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1752600" y="2209800"/>
            <a:ext cx="5638800" cy="2971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Philosophically, blockchain technology invites a new level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of thinking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about the possibilities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for societal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design and the sensibilities of the </a:t>
            </a:r>
            <a:r>
              <a:rPr lang="en-US" sz="2800" i="1" kern="1200" smtClean="0">
                <a:solidFill>
                  <a:schemeClr val="tx1"/>
                </a:solidFill>
                <a:latin typeface="Arial" charset="0"/>
              </a:rPr>
              <a:t>emerging Cryptocitizen</a:t>
            </a:r>
            <a:endParaRPr lang="en-US" sz="2000" i="1" kern="1200" dirty="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http://www.amazon.com/Bitcoin-Blueprint-New-World-Currency/dp/1491920491</a:t>
            </a:r>
          </a:p>
        </p:txBody>
      </p:sp>
    </p:spTree>
    <p:extLst>
      <p:ext uri="{BB962C8B-B14F-4D97-AF65-F5344CB8AC3E}">
        <p14:creationId xmlns:p14="http://schemas.microsoft.com/office/powerpoint/2010/main" val="232162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2"/>
          <p:cNvSpPr>
            <a:spLocks noChangeArrowheads="1"/>
          </p:cNvSpPr>
          <p:nvPr/>
        </p:nvSpPr>
        <p:spPr bwMode="auto">
          <a:xfrm>
            <a:off x="533400" y="5562600"/>
            <a:ext cx="4711700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dirty="0"/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b="1" dirty="0" smtClean="0">
              <a:solidFill>
                <a:srgbClr val="FF9933"/>
              </a:solidFill>
            </a:endParaRPr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1600" b="1" dirty="0" smtClean="0">
                <a:solidFill>
                  <a:srgbClr val="FF9933"/>
                </a:solidFill>
              </a:rPr>
              <a:t>Slides</a:t>
            </a:r>
            <a:r>
              <a:rPr lang="en-US" altLang="en-US" sz="1600" b="1" dirty="0">
                <a:solidFill>
                  <a:srgbClr val="FF9933"/>
                </a:solidFill>
              </a:rPr>
              <a:t>: http://slideshare.net/LaBlogga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812891" y="5385995"/>
            <a:ext cx="4007259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defRPr/>
            </a:pPr>
            <a: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  <a:t/>
            </a:r>
            <a:b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</a:br>
            <a: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  <a:t/>
            </a:r>
            <a:b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</a:br>
            <a:r>
              <a:rPr lang="en-US" sz="1800" dirty="0">
                <a:solidFill>
                  <a:schemeClr val="bg1"/>
                </a:solidFill>
              </a:rPr>
              <a:t/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/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>
                <a:solidFill>
                  <a:schemeClr val="bg1"/>
                </a:solidFill>
              </a:rPr>
              <a:t>Melanie </a:t>
            </a:r>
            <a:r>
              <a:rPr lang="en-US" sz="1600" smtClean="0">
                <a:solidFill>
                  <a:schemeClr val="bg1"/>
                </a:solidFill>
              </a:rPr>
              <a:t>Swan</a:t>
            </a:r>
          </a:p>
          <a:p>
            <a:pPr>
              <a:defRPr/>
            </a:pPr>
            <a:r>
              <a:rPr lang="en-US" sz="1600" smtClean="0">
                <a:solidFill>
                  <a:schemeClr val="bg1"/>
                </a:solidFill>
              </a:rPr>
              <a:t>Founder, Institute for Blockchain Studies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melanie@BlockchainStudies.org</a:t>
            </a:r>
          </a:p>
          <a:p>
            <a:pPr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www.BlockchainStudies.org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229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360" y="6071795"/>
            <a:ext cx="2457061" cy="55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071795"/>
            <a:ext cx="840278" cy="5576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1800" y="3138607"/>
            <a:ext cx="774865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</a:rPr>
              <a:t>2</a:t>
            </a:r>
            <a:r>
              <a:rPr lang="en-US" sz="3600" b="1" dirty="0" smtClean="0">
                <a:solidFill>
                  <a:schemeClr val="bg1"/>
                </a:solidFill>
              </a:rPr>
              <a:t>. Intro to Blockchain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25" y="856944"/>
            <a:ext cx="6944695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8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Gartner Emerging Technology Hype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4</a:t>
            </a:fld>
            <a:endParaRPr lang="en-US" sz="900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sz="800" i="1" dirty="0" smtClean="0"/>
              <a:t>http</a:t>
            </a:r>
            <a:r>
              <a:rPr lang="en-US" sz="800" i="1" dirty="0"/>
              <a:t>://thenextweb.com/insider/2015/04/16/bitcoin-is-the-worlds-most-dangerous-idea/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90600" y="119616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Cryptocurrencies added July 2014</a:t>
            </a:r>
            <a:endParaRPr lang="en-US" sz="1600" dirty="0"/>
          </a:p>
        </p:txBody>
      </p:sp>
      <p:grpSp>
        <p:nvGrpSpPr>
          <p:cNvPr id="6" name="Group 5"/>
          <p:cNvGrpSpPr/>
          <p:nvPr/>
        </p:nvGrpSpPr>
        <p:grpSpPr>
          <a:xfrm>
            <a:off x="838200" y="1621238"/>
            <a:ext cx="7315200" cy="4474762"/>
            <a:chOff x="838200" y="1621238"/>
            <a:chExt cx="7315200" cy="44747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21238"/>
              <a:ext cx="7315200" cy="4474762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 bwMode="auto">
            <a:xfrm>
              <a:off x="3622084" y="2232802"/>
              <a:ext cx="1143000" cy="15240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81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457200" y="1295400"/>
            <a:ext cx="6477000" cy="475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/>
              <a:t>Context of Internet protocol stack, </a:t>
            </a:r>
            <a:r>
              <a:rPr lang="en-US" altLang="en-US" kern="0" smtClean="0"/>
              <a:t>Bitcoin </a:t>
            </a:r>
            <a:r>
              <a:rPr lang="en-US" altLang="en-US" kern="0"/>
              <a:t>is just the first blockchain app</a:t>
            </a:r>
            <a:endParaRPr lang="en-US" altLang="en-US" kern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meant by Blockchain?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</a:t>
            </a:fld>
            <a:endParaRPr lang="en-US" sz="900" dirty="0"/>
          </a:p>
        </p:txBody>
      </p:sp>
      <p:sp>
        <p:nvSpPr>
          <p:cNvPr id="7" name="Content Placeholder 4"/>
          <p:cNvSpPr txBox="1">
            <a:spLocks noGrp="1"/>
          </p:cNvSpPr>
          <p:nvPr>
            <p:ph idx="1"/>
          </p:nvPr>
        </p:nvSpPr>
        <p:spPr>
          <a:xfrm>
            <a:off x="6019800" y="2286000"/>
            <a:ext cx="2438400" cy="9144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altLang="en-US" sz="2000" kern="1200" smtClean="0">
                <a:solidFill>
                  <a:schemeClr val="tx1"/>
                </a:solidFill>
                <a:latin typeface="Arial" charset="0"/>
              </a:rPr>
              <a:t>Bitcoin (Btc) – $$, the digital currency</a:t>
            </a:r>
            <a:endParaRPr lang="en-US" sz="2000" kern="1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Content Placeholder 4"/>
          <p:cNvSpPr txBox="1">
            <a:spLocks noGrp="1"/>
          </p:cNvSpPr>
          <p:nvPr>
            <p:ph idx="1"/>
          </p:nvPr>
        </p:nvSpPr>
        <p:spPr>
          <a:xfrm>
            <a:off x="5867400" y="3227696"/>
            <a:ext cx="2770730" cy="14478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altLang="en-US" sz="2000" kern="1200" smtClean="0">
                <a:solidFill>
                  <a:schemeClr val="tx1"/>
                </a:solidFill>
                <a:latin typeface="Arial" charset="0"/>
              </a:rPr>
              <a:t>Bitcoin protocol – protocol for transferring the Bitcoin cryptocurrency</a:t>
            </a:r>
            <a:endParaRPr lang="en-US" sz="2000" kern="1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" name="Content Placeholder 4"/>
          <p:cNvSpPr txBox="1">
            <a:spLocks noGrp="1"/>
          </p:cNvSpPr>
          <p:nvPr>
            <p:ph idx="1"/>
          </p:nvPr>
        </p:nvSpPr>
        <p:spPr>
          <a:xfrm>
            <a:off x="5867400" y="4724400"/>
            <a:ext cx="2770632" cy="14478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altLang="en-US" sz="2000" kern="1200" smtClean="0">
                <a:solidFill>
                  <a:schemeClr val="tx1"/>
                </a:solidFill>
                <a:latin typeface="Arial" charset="0"/>
              </a:rPr>
              <a:t>The Bitcoin </a:t>
            </a:r>
            <a:r>
              <a:rPr lang="en-US" sz="2000" b="1" kern="1200" smtClean="0">
                <a:solidFill>
                  <a:schemeClr val="tx1"/>
                </a:solidFill>
                <a:latin typeface="Arial" charset="0"/>
              </a:rPr>
              <a:t>Blockchain</a:t>
            </a:r>
            <a:r>
              <a:rPr lang="en-US" sz="2000" kern="1200" smtClean="0">
                <a:solidFill>
                  <a:schemeClr val="tx1"/>
                </a:solidFill>
                <a:latin typeface="Arial" charset="0"/>
              </a:rPr>
              <a:t> – the cryptographic ledger on which Bitcoin runs</a:t>
            </a:r>
            <a:endParaRPr lang="en-US" sz="2000" b="1" kern="1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Content Placeholder 4"/>
          <p:cNvSpPr txBox="1">
            <a:spLocks noGrp="1"/>
          </p:cNvSpPr>
          <p:nvPr>
            <p:ph idx="1"/>
          </p:nvPr>
        </p:nvSpPr>
        <p:spPr>
          <a:xfrm>
            <a:off x="3197352" y="2286000"/>
            <a:ext cx="2441448" cy="9144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altLang="en-US" sz="2000" kern="1200" smtClean="0">
                <a:solidFill>
                  <a:schemeClr val="tx1"/>
                </a:solidFill>
                <a:latin typeface="Arial" charset="0"/>
              </a:rPr>
              <a:t>Gmail</a:t>
            </a:r>
            <a:endParaRPr lang="en-US" sz="2000" kern="1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" name="Content Placeholder 4"/>
          <p:cNvSpPr txBox="1">
            <a:spLocks noGrp="1"/>
          </p:cNvSpPr>
          <p:nvPr>
            <p:ph idx="1"/>
          </p:nvPr>
        </p:nvSpPr>
        <p:spPr>
          <a:xfrm>
            <a:off x="2971800" y="3230744"/>
            <a:ext cx="2770632" cy="144475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altLang="en-US" sz="2000" kern="1200" smtClean="0">
                <a:solidFill>
                  <a:schemeClr val="tx1"/>
                </a:solidFill>
                <a:latin typeface="Arial" charset="0"/>
              </a:rPr>
              <a:t>SMTP – simple mail transfer protocol</a:t>
            </a:r>
            <a:endParaRPr lang="en-US" sz="2000" kern="1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2" name="Content Placeholder 4"/>
          <p:cNvSpPr txBox="1">
            <a:spLocks noGrp="1"/>
          </p:cNvSpPr>
          <p:nvPr>
            <p:ph idx="1"/>
          </p:nvPr>
        </p:nvSpPr>
        <p:spPr>
          <a:xfrm>
            <a:off x="2971800" y="4724400"/>
            <a:ext cx="2770632" cy="14478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altLang="en-US" sz="2000" kern="1200" smtClean="0">
                <a:solidFill>
                  <a:schemeClr val="tx1"/>
                </a:solidFill>
                <a:latin typeface="Arial" charset="0"/>
              </a:rPr>
              <a:t>TCP/IP – transmission control protocol/Internet protocol</a:t>
            </a:r>
            <a:endParaRPr lang="en-US" sz="2000" kern="1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1859" y="2369403"/>
            <a:ext cx="2073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</a:rPr>
              <a:t>Application Layer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482" y="3616930"/>
            <a:ext cx="2794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</a:rPr>
              <a:t>Application Protocol Layer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782" y="4989940"/>
            <a:ext cx="2315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</a:rPr>
              <a:t>General Protocol Layer</a:t>
            </a: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33400"/>
            <a:ext cx="2324425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7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68362"/>
          </a:xfrm>
        </p:spPr>
        <p:txBody>
          <a:bodyPr/>
          <a:lstStyle/>
          <a:p>
            <a:r>
              <a:rPr lang="en-US" altLang="en-US" dirty="0" smtClean="0"/>
              <a:t>What is Bitcoin?</a:t>
            </a:r>
            <a:endParaRPr lang="en-US" altLang="en-US" sz="2800" dirty="0" smtClean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buSzTx/>
              <a:buFontTx/>
              <a:buNone/>
            </a:pPr>
            <a:endParaRPr lang="en-US" altLang="en-US" sz="800" dirty="0" smtClean="0"/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D7A5C7CF-C68E-4004-AEA2-4F3B0616CD47}" type="slidenum">
              <a:rPr lang="en-US" altLang="en-US" sz="900" smtClean="0"/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6</a:t>
            </a:fld>
            <a:endParaRPr lang="en-US" altLang="en-US" sz="900" dirty="0" smtClean="0"/>
          </a:p>
        </p:txBody>
      </p:sp>
      <p:sp>
        <p:nvSpPr>
          <p:cNvPr id="19462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800" i="1" dirty="0"/>
              <a:t>Satoshi Nakamoto’s </a:t>
            </a:r>
            <a:r>
              <a:rPr lang="en-US" sz="800" i="1" dirty="0" smtClean="0"/>
              <a:t>original design </a:t>
            </a:r>
            <a:r>
              <a:rPr lang="en-US" sz="800" i="1" dirty="0"/>
              <a:t>for the blockchain (2008) https://bitcoin.org/bitcoin.pdf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457200" y="1295400"/>
            <a:ext cx="7086600" cy="503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smtClean="0"/>
              <a:t>Finally – a digital currency that works!</a:t>
            </a:r>
            <a:endParaRPr lang="en-US" altLang="en-US" kern="0" dirty="0" smtClean="0"/>
          </a:p>
          <a:p>
            <a:pPr marL="742950" lvl="2" indent="-342900" eaLnBrk="1" hangingPunct="1"/>
            <a:r>
              <a:rPr lang="en-US" sz="2000" smtClean="0"/>
              <a:t>Created by: Satoshi Nakamoto</a:t>
            </a:r>
          </a:p>
          <a:p>
            <a:pPr marL="342900" lvl="1" indent="-342900" eaLnBrk="1" hangingPunct="1"/>
            <a:r>
              <a:rPr lang="en-US" sz="2400" smtClean="0"/>
              <a:t>Combination </a:t>
            </a:r>
            <a:r>
              <a:rPr lang="en-US" sz="2400" dirty="0"/>
              <a:t>of BitTorrent technology (peer-to-peer file sharing) and public </a:t>
            </a:r>
            <a:r>
              <a:rPr lang="en-US" sz="2400"/>
              <a:t>key </a:t>
            </a:r>
            <a:r>
              <a:rPr lang="en-US" sz="2400" smtClean="0"/>
              <a:t>cryptography</a:t>
            </a:r>
          </a:p>
          <a:p>
            <a:pPr marL="342900" lvl="1" indent="-342900" eaLnBrk="1" hangingPunct="1"/>
            <a:r>
              <a:rPr lang="en-US" altLang="en-US" sz="2400" kern="0" smtClean="0"/>
              <a:t>Solves double-spend </a:t>
            </a:r>
            <a:r>
              <a:rPr lang="en-US" altLang="en-US" sz="2400" kern="0" dirty="0"/>
              <a:t>problem</a:t>
            </a:r>
          </a:p>
          <a:p>
            <a:pPr lvl="1" eaLnBrk="1" hangingPunct="1"/>
            <a:r>
              <a:rPr lang="en-US" altLang="en-US" kern="0" dirty="0" err="1" smtClean="0"/>
              <a:t>Copiability</a:t>
            </a:r>
            <a:r>
              <a:rPr lang="en-US" altLang="en-US" kern="0" dirty="0" smtClean="0"/>
              <a:t> of digital assets; digital </a:t>
            </a:r>
            <a:r>
              <a:rPr lang="en-US" altLang="en-US" kern="0" dirty="0"/>
              <a:t>cash, like an image attached to an email, can be copied infinite </a:t>
            </a:r>
            <a:r>
              <a:rPr lang="en-US" altLang="en-US" kern="0" dirty="0" smtClean="0"/>
              <a:t>times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Provides a secure </a:t>
            </a:r>
            <a:r>
              <a:rPr lang="en-US"/>
              <a:t>network where any transaction can be independently confirmed </a:t>
            </a:r>
            <a:r>
              <a:rPr lang="en-US" smtClean="0"/>
              <a:t> </a:t>
            </a:r>
            <a:r>
              <a:rPr lang="en-US"/>
              <a:t>unique and valid without a centralized intermediary </a:t>
            </a:r>
            <a:r>
              <a:rPr lang="en-US" smtClean="0"/>
              <a:t>like a bank or government</a:t>
            </a:r>
            <a:endParaRPr lang="en-US"/>
          </a:p>
          <a:p>
            <a:pPr lvl="1" eaLnBrk="1" hangingPunct="1"/>
            <a:endParaRPr lang="en-US" altLang="en-US" kern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46" y="1905000"/>
            <a:ext cx="1114581" cy="2810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054" y="5029200"/>
            <a:ext cx="1362265" cy="106694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293348" y="228600"/>
            <a:ext cx="4567460" cy="820548"/>
            <a:chOff x="4500340" y="261910"/>
            <a:chExt cx="4567460" cy="820548"/>
          </a:xfrm>
        </p:grpSpPr>
        <p:sp>
          <p:nvSpPr>
            <p:cNvPr id="10" name="Rectangle 9"/>
            <p:cNvSpPr/>
            <p:nvPr/>
          </p:nvSpPr>
          <p:spPr bwMode="auto">
            <a:xfrm>
              <a:off x="4500340" y="261910"/>
              <a:ext cx="4567460" cy="8205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140" y="261910"/>
              <a:ext cx="1514687" cy="68589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6114" y="539088"/>
              <a:ext cx="3048426" cy="49536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340" y="261910"/>
              <a:ext cx="2829320" cy="39058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66" y="920510"/>
              <a:ext cx="1676634" cy="161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96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Bitcoin work?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7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634" y="304800"/>
            <a:ext cx="3493966" cy="1295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314700"/>
            <a:ext cx="1714500" cy="285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39084"/>
            <a:ext cx="5029200" cy="2833116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457200" y="1371601"/>
            <a:ext cx="79248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en-US" altLang="en-US" dirty="0" smtClean="0"/>
              <a:t>Download software wallet app</a:t>
            </a:r>
          </a:p>
          <a:p>
            <a:pPr marL="857250" lvl="1" indent="-457200" eaLnBrk="1" hangingPunct="1"/>
            <a:r>
              <a:rPr lang="en-US" altLang="en-US" dirty="0" smtClean="0"/>
              <a:t>Blockchain.info, Mycelium, etc.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en-US" kern="0" dirty="0" smtClean="0"/>
              <a:t>Transfer Bitcoin via QR Code / public key address 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en-US" kern="0" dirty="0" smtClean="0"/>
              <a:t>See your transaction confirm, post to the blockchain</a:t>
            </a:r>
          </a:p>
        </p:txBody>
      </p:sp>
    </p:spTree>
    <p:extLst>
      <p:ext uri="{BB962C8B-B14F-4D97-AF65-F5344CB8AC3E}">
        <p14:creationId xmlns:p14="http://schemas.microsoft.com/office/powerpoint/2010/main" val="234114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can I use Bitcoin?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8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789" y="1447800"/>
            <a:ext cx="3732411" cy="4635795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http://bitcoinmaps.info</a:t>
            </a:r>
            <a:r>
              <a:rPr lang="en-US" altLang="en-US" sz="800" i="1" dirty="0" smtClean="0"/>
              <a:t>/, http</a:t>
            </a:r>
            <a:r>
              <a:rPr lang="en-US" altLang="en-US" sz="800" i="1" dirty="0"/>
              <a:t>://coinmap.org/, https://airbitz.co/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9" y="1447800"/>
            <a:ext cx="3260021" cy="4648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891" y="250953"/>
            <a:ext cx="2467309" cy="9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6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97415</TotalTime>
  <Words>2318</Words>
  <Application>Microsoft Office PowerPoint</Application>
  <PresentationFormat>On-screen Show (4:3)</PresentationFormat>
  <Paragraphs>476</Paragraphs>
  <Slides>43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Default Design</vt:lpstr>
      <vt:lpstr>Custom Design</vt:lpstr>
      <vt:lpstr>PowerPoint Presentation</vt:lpstr>
      <vt:lpstr>Thesis</vt:lpstr>
      <vt:lpstr>Blockchain</vt:lpstr>
      <vt:lpstr>Bitcoin-FinTech-Blockchain Growth</vt:lpstr>
      <vt:lpstr>Gartner Emerging Technology Hype Cycle</vt:lpstr>
      <vt:lpstr>What is meant by Blockchain?</vt:lpstr>
      <vt:lpstr>What is Bitcoin?</vt:lpstr>
      <vt:lpstr>How does Bitcoin work?</vt:lpstr>
      <vt:lpstr>Where can I use Bitcoin?</vt:lpstr>
      <vt:lpstr>Use Bitcoin to avoid Digital Identity theft</vt:lpstr>
      <vt:lpstr>Economic and privacy arguments for Bitcoin</vt:lpstr>
      <vt:lpstr>How big is the market and is it liquid? Which cryptocurrency should I use?</vt:lpstr>
      <vt:lpstr>Bitcoin Price Volume Chart (1/1/15-7/13/15)</vt:lpstr>
      <vt:lpstr>What is the blockchain? </vt:lpstr>
      <vt:lpstr>How robust is the network?</vt:lpstr>
      <vt:lpstr>Financial and Public Records Applications</vt:lpstr>
      <vt:lpstr>What is Smart Property?</vt:lpstr>
      <vt:lpstr>Decentralized Application (Dapp) Ecosystem</vt:lpstr>
      <vt:lpstr>What are Smart Contracts?</vt:lpstr>
      <vt:lpstr>Smart Contract  Law Firm?</vt:lpstr>
      <vt:lpstr>Blockchain IOT</vt:lpstr>
      <vt:lpstr>Blockchain Health</vt:lpstr>
      <vt:lpstr> Blockchain Genomics</vt:lpstr>
      <vt:lpstr>Blockchains: Global and Liberty-enhancing</vt:lpstr>
      <vt:lpstr>Blockchain Government</vt:lpstr>
      <vt:lpstr>Blockchain Representation and Voting</vt:lpstr>
      <vt:lpstr>Blockchain Legal</vt:lpstr>
      <vt:lpstr>Blockchain Science and What is Mining? Bitcoin: world’s largest supercomputer @ 42 petahashes/second</vt:lpstr>
      <vt:lpstr>Smartnetwork Application: Friendly AI</vt:lpstr>
      <vt:lpstr>Derrida: Ontology of Joycean Consensus</vt:lpstr>
      <vt:lpstr>Cryptocitizen Sensibility</vt:lpstr>
      <vt:lpstr>Blockchain Philosophy Smartnetwork Trust &amp; Consensus Realities</vt:lpstr>
      <vt:lpstr>Blockchain Art</vt:lpstr>
      <vt:lpstr>Blockchain Art</vt:lpstr>
      <vt:lpstr>Blockchain Art</vt:lpstr>
      <vt:lpstr>Blockchain Art</vt:lpstr>
      <vt:lpstr>Blockchain Art</vt:lpstr>
      <vt:lpstr>Satoshi Dice betting game</vt:lpstr>
      <vt:lpstr>Blockchain Literacy</vt:lpstr>
      <vt:lpstr>Blockchain Applications by Sector (selected)</vt:lpstr>
      <vt:lpstr>Summary: The blockchain is… </vt:lpstr>
      <vt:lpstr>Thesis</vt:lpstr>
      <vt:lpstr>PowerPoint Presentation</vt:lpstr>
    </vt:vector>
  </TitlesOfParts>
  <Company>P2P Credit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Markets 2.0</dc:title>
  <dc:creator>melanie swan</dc:creator>
  <cp:lastModifiedBy>lablogga</cp:lastModifiedBy>
  <cp:revision>2749</cp:revision>
  <cp:lastPrinted>2015-04-08T06:50:54Z</cp:lastPrinted>
  <dcterms:created xsi:type="dcterms:W3CDTF">2005-10-31T19:19:48Z</dcterms:created>
  <dcterms:modified xsi:type="dcterms:W3CDTF">2018-01-10T03:10:43Z</dcterms:modified>
</cp:coreProperties>
</file>